
<file path=[Content_Types].xml><?xml version="1.0" encoding="utf-8"?>
<Types xmlns="http://schemas.openxmlformats.org/package/2006/content-types">
  <Default Extension="emf" ContentType="image/x-emf"/>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0" r:id="rId1"/>
    <p:sldMasterId id="2147483671" r:id="rId2"/>
  </p:sldMasterIdLst>
  <p:notesMasterIdLst>
    <p:notesMasterId r:id="rId31"/>
  </p:notesMasterIdLst>
  <p:sldIdLst>
    <p:sldId id="256" r:id="rId3"/>
    <p:sldId id="257" r:id="rId4"/>
    <p:sldId id="258" r:id="rId5"/>
    <p:sldId id="266" r:id="rId6"/>
    <p:sldId id="268" r:id="rId7"/>
    <p:sldId id="269" r:id="rId8"/>
    <p:sldId id="270" r:id="rId9"/>
    <p:sldId id="271" r:id="rId10"/>
    <p:sldId id="272" r:id="rId11"/>
    <p:sldId id="275" r:id="rId12"/>
    <p:sldId id="274" r:id="rId13"/>
    <p:sldId id="276" r:id="rId14"/>
    <p:sldId id="273" r:id="rId15"/>
    <p:sldId id="278" r:id="rId16"/>
    <p:sldId id="277" r:id="rId17"/>
    <p:sldId id="284" r:id="rId18"/>
    <p:sldId id="259" r:id="rId19"/>
    <p:sldId id="265" r:id="rId20"/>
    <p:sldId id="286" r:id="rId21"/>
    <p:sldId id="280" r:id="rId22"/>
    <p:sldId id="285" r:id="rId23"/>
    <p:sldId id="283" r:id="rId24"/>
    <p:sldId id="261" r:id="rId25"/>
    <p:sldId id="262" r:id="rId26"/>
    <p:sldId id="264" r:id="rId27"/>
    <p:sldId id="287" r:id="rId28"/>
    <p:sldId id="260" r:id="rId29"/>
    <p:sldId id="263" r:id="rId3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60"/>
    <p:restoredTop sz="96170"/>
  </p:normalViewPr>
  <p:slideViewPr>
    <p:cSldViewPr snapToGrid="0">
      <p:cViewPr varScale="1">
        <p:scale>
          <a:sx n="129" d="100"/>
          <a:sy n="129" d="100"/>
        </p:scale>
        <p:origin x="192" y="6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c5ada25ca5_1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 name="Google Shape;97;g3c5ada25ca5_1_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c5ada25ca5_1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3c5ada25ca5_1_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s-419" dirty="0"/>
              <a:t>En el siguiente mapa podemos observar todo el territorio que abarca nuestro servicio de salud, con sus once hospitales detallados, 3 hospitales de alta complejidad y 8 hospitales comunitarios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c5ada25ca5_1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s-419" dirty="0"/>
              <a:t>Según los últimos datos demográficos, la población que se atiende en nuestro establecimiento, conformada por las comunas de calera, hijuelas y nogales, es de 97147 habitantes, de las que 50.76% son mujeres y con un grupo etario mayoritario que va de los 15 a los 64 años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a:extLst>
            <a:ext uri="{FF2B5EF4-FFF2-40B4-BE49-F238E27FC236}">
              <a16:creationId xmlns:a16="http://schemas.microsoft.com/office/drawing/2014/main" id="{BF2EB282-7B37-CF07-7402-F291431D99A8}"/>
            </a:ext>
          </a:extLst>
        </p:cNvPr>
        <p:cNvGrpSpPr/>
        <p:nvPr/>
      </p:nvGrpSpPr>
      <p:grpSpPr>
        <a:xfrm>
          <a:off x="0" y="0"/>
          <a:ext cx="0" cy="0"/>
          <a:chOff x="0" y="0"/>
          <a:chExt cx="0" cy="0"/>
        </a:xfrm>
      </p:grpSpPr>
      <p:sp>
        <p:nvSpPr>
          <p:cNvPr id="120" name="Google Shape;120;g3c5ada25ca5_1_67:notes">
            <a:extLst>
              <a:ext uri="{FF2B5EF4-FFF2-40B4-BE49-F238E27FC236}">
                <a16:creationId xmlns:a16="http://schemas.microsoft.com/office/drawing/2014/main" id="{2BAEBB3F-C41C-CE6F-9DB7-84D93FE3972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3c5ada25ca5_1_67:notes">
            <a:extLst>
              <a:ext uri="{FF2B5EF4-FFF2-40B4-BE49-F238E27FC236}">
                <a16:creationId xmlns:a16="http://schemas.microsoft.com/office/drawing/2014/main" id="{1FADEC5E-4B64-1853-778C-A1B29FA1396A}"/>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819289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c5ada25ca5_1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dirty="0">
                <a:effectLst/>
              </a:rPr>
              <a:t>Durante el año 2025 nuestros servicios de hospitalización mostraron un desempeño sólido, con un buen aprovechamiento de las camas disponibles.</a:t>
            </a:r>
          </a:p>
          <a:p>
            <a:r>
              <a:rPr lang="es-CL" dirty="0">
                <a:effectLst/>
              </a:rPr>
              <a:t>El Servicio Médico Quirúrgico registró 1.535 egresos, con un índice ocupacional de 76,16% y un promedio de estada de 7,45 días. Su índice de rotación fue de 36,55 y el intervalo de sustitución de apenas 2,33 días, lo que refleja un uso intensivo y eficiente de las camas.</a:t>
            </a:r>
          </a:p>
          <a:p>
            <a:r>
              <a:rPr lang="es-CL" dirty="0">
                <a:effectLst/>
              </a:rPr>
              <a:t>El Servicio de Obstetricia presentó 77 egresos, con una ocupación de 16,16% y una estada promedio de 2,39 días. Su menor ocupación y su intervalo de sustitución más alto, de 12,39 días, son coherentes con el perfil de la unidad y nos invitan a evaluar la optimización de sus recursos.</a:t>
            </a:r>
          </a:p>
          <a:p>
            <a:r>
              <a:rPr lang="es-CL" dirty="0">
                <a:effectLst/>
              </a:rPr>
              <a:t>Finalmente, el hospital en su totalidad contó con 1.612 egresos y una ocupación de 72,12%. Con un promedio de estada de 7,21 días, un índice de rotación de 35,82 y un intervalo de sustitución de 2,79 días, lo que en resumen muestra una ocupación alta de camas, con intervalos cortos de sustitución, lo que se traduce en un uso eficiente del recurso hospitalario.</a:t>
            </a:r>
          </a:p>
          <a:p>
            <a:br>
              <a:rPr lang="es-CL" dirty="0">
                <a:effectLst/>
              </a:rPr>
            </a:br>
            <a:endParaRPr lang="es-CL" dirty="0">
              <a:effectLst/>
            </a:endParaRPr>
          </a:p>
          <a:p>
            <a:r>
              <a:rPr lang="es-CL" dirty="0">
                <a:effectLst/>
              </a:rPr>
              <a:t>Y aquí te explico los tres conceptos, que conviene que tengas claros por si te preguntan al presentar:</a:t>
            </a:r>
          </a:p>
          <a:p>
            <a:r>
              <a:rPr lang="es-CL" b="1" dirty="0">
                <a:effectLst/>
              </a:rPr>
              <a:t>Índice ocupacional.</a:t>
            </a:r>
            <a:r>
              <a:rPr lang="es-CL" dirty="0">
                <a:effectLst/>
              </a:rPr>
              <a:t> Es el porcentaje de las camas disponibles que estuvo efectivamente ocupado durante el período. Se calcula como los días-cama ocupados dividido por los días-cama disponibles. Un 76% significa que, en promedio, tres de cada cuatro camas estuvieron ocupadas. Valores muy bajos sugieren camas subutilizadas; valores muy altos (cercanos al 100%) pueden indicar saturación y falta de holgura para urgencias.</a:t>
            </a:r>
          </a:p>
          <a:p>
            <a:r>
              <a:rPr lang="es-CL" b="1" dirty="0">
                <a:effectLst/>
              </a:rPr>
              <a:t>Índice de rotación.</a:t>
            </a:r>
            <a:r>
              <a:rPr lang="es-CL" dirty="0">
                <a:effectLst/>
              </a:rPr>
              <a:t> Indica cuántos pacientes pasaron, en promedio, por cada cama en el período. Se obtiene dividiendo el número de egresos por el número de camas disponibles. Un índice más alto significa que cada cama se usó más veces, es decir, mayor productividad de la cama. Por eso en la diapo aparece también "mensualizada": es el mismo indicador llevado a un valor mensual para comparar más fácilmente.</a:t>
            </a:r>
          </a:p>
          <a:p>
            <a:r>
              <a:rPr lang="es-CL" b="1" dirty="0">
                <a:effectLst/>
              </a:rPr>
              <a:t>Intervalo de sustitución.</a:t>
            </a:r>
            <a:r>
              <a:rPr lang="es-CL" dirty="0">
                <a:effectLst/>
              </a:rPr>
              <a:t> Es el tiempo promedio que una cama permanece </a:t>
            </a:r>
            <a:r>
              <a:rPr lang="es-CL" i="1" dirty="0">
                <a:effectLst/>
              </a:rPr>
              <a:t>desocupada</a:t>
            </a:r>
            <a:r>
              <a:rPr lang="es-CL" dirty="0">
                <a:effectLst/>
              </a:rPr>
              <a:t> entre el egreso de un paciente y el ingreso del siguiente. Mide el "tiempo muerto" de la cama. Un intervalo bajo (como los 2,33 días del Médico Quirúrgico) indica que las camas se vuelven a ocupar rápido, señal de eficiencia. Un intervalo alto (como los 12,39 días de Obstetricia) suele acompañar a una ocupación baja: hay menos demanda, por lo que las camas quedan vacías más tiempo entre un paciente y otro.</a:t>
            </a:r>
          </a:p>
          <a:p>
            <a:r>
              <a:rPr lang="es-CL" dirty="0">
                <a:effectLst/>
              </a:rPr>
              <a:t>Una forma simple de leerlos en conjunto: el </a:t>
            </a:r>
            <a:r>
              <a:rPr lang="es-CL" b="1" dirty="0">
                <a:effectLst/>
              </a:rPr>
              <a:t>índice ocupacional</a:t>
            </a:r>
            <a:r>
              <a:rPr lang="es-CL" dirty="0">
                <a:effectLst/>
              </a:rPr>
              <a:t> dice qué tan llenas están las camas, el </a:t>
            </a:r>
            <a:r>
              <a:rPr lang="es-CL" b="1" dirty="0">
                <a:effectLst/>
              </a:rPr>
              <a:t>índice de rotación</a:t>
            </a:r>
            <a:r>
              <a:rPr lang="es-CL" dirty="0">
                <a:effectLst/>
              </a:rPr>
              <a:t> dice cuántos pacientes atiende cada cama, y el </a:t>
            </a:r>
            <a:r>
              <a:rPr lang="es-CL" b="1" dirty="0">
                <a:effectLst/>
              </a:rPr>
              <a:t>intervalo de sustitución</a:t>
            </a:r>
            <a:r>
              <a:rPr lang="es-CL" dirty="0">
                <a:effectLst/>
              </a:rPr>
              <a:t> dice cuánto tiempo queda vacía entre uno y otro. Cuando la ocupación y la rotación son altas y el intervalo es bajo, la gestión de camas es eficiente.</a:t>
            </a:r>
          </a:p>
          <a:p>
            <a:r>
              <a:rPr lang="es-CL" dirty="0">
                <a:effectLst/>
              </a:rPr>
              <a:t>¿Quieres que te prepare una versión aún más corta del texto, de uno o dos párrafos, por si el tiempo de exposición es acotado?</a:t>
            </a:r>
          </a:p>
          <a:p>
            <a:r>
              <a:rPr lang="es-CL" sz="1100" b="1" i="0" u="none" strike="noStrike" cap="none" dirty="0">
                <a:solidFill>
                  <a:srgbClr val="000000"/>
                </a:solidFill>
                <a:effectLst/>
                <a:latin typeface="Arial"/>
                <a:ea typeface="Arial"/>
                <a:cs typeface="Arial"/>
                <a:sym typeface="Arial"/>
              </a:rPr>
              <a:t></a:t>
            </a:r>
            <a:endParaRPr lang="es-CL" dirty="0">
              <a:effectLst/>
            </a:endParaRPr>
          </a:p>
          <a:p>
            <a:r>
              <a:rPr lang="es-CL" sz="1100" b="1" i="0" u="none" strike="noStrike" cap="none" dirty="0">
                <a:solidFill>
                  <a:srgbClr val="000000"/>
                </a:solidFill>
                <a:effectLst/>
                <a:latin typeface="Arial"/>
                <a:ea typeface="Arial"/>
                <a:cs typeface="Arial"/>
                <a:sym typeface="Arial"/>
              </a:rPr>
              <a:t></a:t>
            </a:r>
            <a:endParaRPr lang="es-CL" dirty="0">
              <a:effectLst/>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99CCEAA5-1801-F6FA-14CE-1470C4F385FB}"/>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9B7819A2-6560-A2B5-A136-C891697F719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E63DD1D6-7776-89D4-A1D3-6FB194DE8C12}"/>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s-419" dirty="0"/>
              <a:t>Resoecto a nuestro servicio de urgencias se puede observar que se mantiene su demanda similar a los de los periodos de 2024 y 2023, atendiendo a un promedio de 75 usuarios al día.</a:t>
            </a:r>
          </a:p>
          <a:p>
            <a:pPr marL="0" lvl="0" indent="0" algn="l" rtl="0">
              <a:lnSpc>
                <a:spcPct val="100000"/>
              </a:lnSpc>
              <a:spcBef>
                <a:spcPts val="0"/>
              </a:spcBef>
              <a:spcAft>
                <a:spcPts val="0"/>
              </a:spcAft>
              <a:buSzPts val="1100"/>
              <a:buNone/>
            </a:pPr>
            <a:r>
              <a:rPr lang="es-419" dirty="0"/>
              <a:t>En cuanto al servicio de urgencia gineco obstetrica, se puede observar una disminución de &gt;50% de su demanda respecto al año 2024, con 756 atenciones el 2025</a:t>
            </a:r>
            <a:endParaRPr dirty="0"/>
          </a:p>
        </p:txBody>
      </p:sp>
    </p:spTree>
    <p:extLst>
      <p:ext uri="{BB962C8B-B14F-4D97-AF65-F5344CB8AC3E}">
        <p14:creationId xmlns:p14="http://schemas.microsoft.com/office/powerpoint/2010/main" val="4196710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8F86EE49-65D3-99ED-417A-A3357526890B}"/>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8FCD0FE9-7D02-DDA3-082F-CD683298020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FE68C8EF-717E-FD7C-7619-2CBF2D62115D}"/>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0596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4B9467FD-497C-4428-ED3E-CA1DC436C921}"/>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EF255B3B-E984-044E-08BB-683F14D06B2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17F6877B-4B71-2778-D417-DD081CF51B3B}"/>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911101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DDF7B1C8-0D5C-5FF9-DCD8-32851600EE9F}"/>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A131AFC4-0083-2072-6458-06D96D1FB49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F0D3B8F3-0CA1-5FDB-0A5F-E483205D8A84}"/>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s-419" dirty="0"/>
              <a:t>altas odontologicas aumentaron en todas las especialidades</a:t>
            </a:r>
            <a:endParaRPr dirty="0"/>
          </a:p>
        </p:txBody>
      </p:sp>
    </p:spTree>
    <p:extLst>
      <p:ext uri="{BB962C8B-B14F-4D97-AF65-F5344CB8AC3E}">
        <p14:creationId xmlns:p14="http://schemas.microsoft.com/office/powerpoint/2010/main" val="1661064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1DEF5580-FE1D-5AEC-E792-BB297EF15D96}"/>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5AE2EA62-1E31-3B7F-9364-0FEA80B4C2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49BF809E-0D09-7A91-A68F-88F9807EFF25}"/>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40822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1453E5AA-19C2-DEDF-E1FF-09354B2583E4}"/>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E2106889-DBF9-3C5A-F464-44E6214759D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274055FE-6A19-C0C0-5AAD-F6C6C6D7A74B}"/>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ES" sz="1100" b="0" i="0" u="none" strike="noStrike" cap="none" dirty="0">
                <a:solidFill>
                  <a:srgbClr val="000000"/>
                </a:solidFill>
                <a:effectLst/>
                <a:latin typeface="Arial"/>
                <a:ea typeface="Arial"/>
                <a:cs typeface="Arial"/>
                <a:sym typeface="Arial"/>
              </a:rPr>
              <a:t>Respecto a la unidad de hospitalización domiciliaria se puede observar un aumento de su índice ocupacional y de sus días de estada.</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Los indicadores evidencian que la unidad se encuentra en un proceso de consolidación y mejora de su eficiencia asistencial. Si bien el índice ocupacional aún no alcanza el rango óptimo esperado (75%–85%), muestra una tendencia positiva y un fortalecimiento progresivo del programa. </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Cabe destacar que durante el 2025, se implementó una rotativa de turnos durante los fines de semana y se habilitó un servicio de movilización para sábados, domingos y festivos, recurso que anteriormente no existía. Estas medidas permitieron adecuar el funcionamiento de la unidad a las directrices ministeriales vigentes.</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En relación con los días de estadía, este indicador se ve influenciado por la hospitalización de pacientes derivados desde hospitales de alta complejidad, quienes permanecen en la UHD a la espera de exámenes o intervenciones quirúrgicas que serán realizadas en dichos establecimientos.</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Por otra parte, como resultado del trabajo coordinado con el Hospital </a:t>
            </a:r>
            <a:r>
              <a:rPr lang="es-ES" sz="1100" b="0" i="0" u="none" strike="noStrike" cap="none" dirty="0" err="1">
                <a:solidFill>
                  <a:srgbClr val="000000"/>
                </a:solidFill>
                <a:effectLst/>
                <a:latin typeface="Arial"/>
                <a:ea typeface="Arial"/>
                <a:cs typeface="Arial"/>
                <a:sym typeface="Arial"/>
              </a:rPr>
              <a:t>Biprovincial</a:t>
            </a:r>
            <a:r>
              <a:rPr lang="es-ES" sz="1100" b="0" i="0" u="none" strike="noStrike" cap="none" dirty="0">
                <a:solidFill>
                  <a:srgbClr val="000000"/>
                </a:solidFill>
                <a:effectLst/>
                <a:latin typeface="Arial"/>
                <a:ea typeface="Arial"/>
                <a:cs typeface="Arial"/>
                <a:sym typeface="Arial"/>
              </a:rPr>
              <a:t> Quillota Petorca, en el marco de los acuerdos establecidos por el CTT, se ha incrementado la recepción de pacientes para curaciones avanzadas, cuyos períodos de hospitalización fluctúan entre 15 y 20 días, impactando también este indicado.</a:t>
            </a:r>
            <a:endParaRPr lang="es-CL" sz="1100" b="0" i="0" u="none" strike="noStrike" cap="none" dirty="0">
              <a:solidFill>
                <a:srgbClr val="000000"/>
              </a:solidFill>
              <a:effectLst/>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386905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2459F62B-7A58-36B8-D653-CB496CDB6876}"/>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692CB6B8-CF7A-A80C-8DCC-46C6D742701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0146A4E5-B076-FF21-F7F8-5480AFEEC3E0}"/>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Nuestra meta se ve afectada por la entrega de las ayudas técnicas las que son abastecidas por medio de la compra centralizada que realiza el Servicio de Salud, y no dependen de la gestión interna del hospital, no pudiendo ser abordadas y manejadas en los plazos establecidos dificultando el cumplimiento de la meta nacional.</a:t>
            </a:r>
          </a:p>
          <a:p>
            <a:r>
              <a:rPr lang="es-CL" sz="1100" b="0" i="0" u="none" strike="noStrike" cap="none" dirty="0">
                <a:solidFill>
                  <a:srgbClr val="000000"/>
                </a:solidFill>
                <a:effectLst/>
                <a:latin typeface="Arial"/>
                <a:ea typeface="Arial"/>
                <a:cs typeface="Arial"/>
                <a:sym typeface="Arial"/>
              </a:rPr>
              <a:t>El otro Problema de Salud que nos afecta esta meta es Hipoacusia Bilateral mayores de 65 años, la cual también es una prestación que nosotros como establecimiento no tenemos en nuestra cartera de prestaciones, pero que sin embargo desarrollábamos por operativos que eran comprados por el Servicio de Salud. Y a la fecha no hubo ninguno.</a:t>
            </a:r>
          </a:p>
          <a:p>
            <a:r>
              <a:rPr lang="es-CL" sz="1100" b="0" i="0" u="none" strike="noStrike" cap="none" dirty="0">
                <a:solidFill>
                  <a:srgbClr val="000000"/>
                </a:solidFill>
                <a:effectLst/>
                <a:latin typeface="Arial"/>
                <a:ea typeface="Arial"/>
                <a:cs typeface="Arial"/>
                <a:sym typeface="Arial"/>
              </a:rPr>
              <a:t>Se está trabajando de manera conjunta con el Servicio y Ear en estrategias para dar solución a los usuarios.</a:t>
            </a: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2880245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B458DB73-7614-0350-F5F1-3508230D6841}"/>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7C83AC34-87A5-C91F-ADEF-B5571237F4C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95450AA1-2CB8-BB4B-935C-5A2E4C10671E}"/>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ES" sz="1100" b="0" i="0" u="none" strike="noStrike" cap="none" dirty="0">
                <a:solidFill>
                  <a:srgbClr val="000000"/>
                </a:solidFill>
                <a:effectLst/>
                <a:latin typeface="Arial"/>
                <a:ea typeface="Arial"/>
                <a:cs typeface="Arial"/>
                <a:sym typeface="Arial"/>
              </a:rPr>
              <a:t>Los datos muestran que la mayor carga asistencial se concentra en Otorrinolaringología, Gastroenterología Adulto y Rehabilitación Oral. La mayor parte de las listas de espera corresponde a ingresos del año 2025, lo que indica una demanda reciente y creciente. Sin embargo, persisten pacientes con antigüedad entre 2021 y 2023, principalmente en Otorrinolaringología, lo que evidencia la necesidad de fortalecer estrategias de resolución y depuración de listas históricas.</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Desde la perspectiva de gestión sanitaria, la lista quirúrgica y la de procedimientos gastroenterológicos presentan un comportamiento favorable, con predominio de casos recientes y ausencia de acumulación significativa de pacientes antiguos. Esto sugiere una adecuada capacidad resolutiva en estas áreas, en contraste con algunas especialidades de consulta nueva donde aún existe demanda acumulada.</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Destacar además que el 67% de los egresos de consulta nueva fue por causal 1, es decir, por pacientes efectivamente atendidos, en el caso de las IQ 100% de los egresos de Intervención quirúrgica fue por esta causal y en odontología un  77% de los egresos fue por causal 1.</a:t>
            </a:r>
            <a:endParaRPr lang="es-CL" sz="1100" b="0" i="0" u="none" strike="noStrike" cap="none" dirty="0">
              <a:solidFill>
                <a:srgbClr val="000000"/>
              </a:solidFill>
              <a:effectLst/>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694591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73323BFD-9CAE-7280-D545-F91683C2EAF6}"/>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9D2AB423-B840-8E3F-A8F5-7E01369B81C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33E7156D-6ECF-4582-2B04-77DCAC1452C2}"/>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912922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161AF0FB-9CD8-D4D3-8A0D-003C690D7428}"/>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F5741243-17B0-DFB3-8904-BCE58CB2CD1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4BF4D68A-9CCA-FBDF-5C08-2826332F480C}"/>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En el año 2025 el establecimiento logró cumplir con el 100% de las metas programadas lo que nos significó estar en tramo 1.</a:t>
            </a:r>
          </a:p>
          <a:p>
            <a:r>
              <a:rPr lang="es-CL" sz="1100" b="0" i="0" u="none" strike="noStrike" cap="none" dirty="0">
                <a:solidFill>
                  <a:srgbClr val="000000"/>
                </a:solidFill>
                <a:effectLst/>
                <a:latin typeface="Arial"/>
                <a:ea typeface="Arial"/>
                <a:cs typeface="Arial"/>
                <a:sym typeface="Arial"/>
              </a:rPr>
              <a:t>Dentro de las metas se encontraba la hospitalización antes de las 12 horas, capacitación de los funcionarios en temas relevantes como por ejemplo Ley Karim, reanimación cardiopulmonar, control IAAS, y pacientes con CUP que cumplen con criterios clínicos.</a:t>
            </a: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1298646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a:extLst>
            <a:ext uri="{FF2B5EF4-FFF2-40B4-BE49-F238E27FC236}">
              <a16:creationId xmlns:a16="http://schemas.microsoft.com/office/drawing/2014/main" id="{092DAA7C-BC6B-B886-CA4D-52207438CADA}"/>
            </a:ext>
          </a:extLst>
        </p:cNvPr>
        <p:cNvGrpSpPr/>
        <p:nvPr/>
      </p:nvGrpSpPr>
      <p:grpSpPr>
        <a:xfrm>
          <a:off x="0" y="0"/>
          <a:ext cx="0" cy="0"/>
          <a:chOff x="0" y="0"/>
          <a:chExt cx="0" cy="0"/>
        </a:xfrm>
      </p:grpSpPr>
      <p:sp>
        <p:nvSpPr>
          <p:cNvPr id="120" name="Google Shape;120;g3c5ada25ca5_1_67:notes">
            <a:extLst>
              <a:ext uri="{FF2B5EF4-FFF2-40B4-BE49-F238E27FC236}">
                <a16:creationId xmlns:a16="http://schemas.microsoft.com/office/drawing/2014/main" id="{7A92FCC8-31DE-C3B7-DB5E-510DD6C7AB8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3c5ada25ca5_1_67:notes">
            <a:extLst>
              <a:ext uri="{FF2B5EF4-FFF2-40B4-BE49-F238E27FC236}">
                <a16:creationId xmlns:a16="http://schemas.microsoft.com/office/drawing/2014/main" id="{2ABC0B1B-76A1-AEBA-AF5E-35FB1FC6E9ED}"/>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410692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c5ada25ca5_1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3c5ada25ca5_1_6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3C4EBC3A-49C0-9D65-702B-F49675E31CBB}"/>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42CA5143-4CAA-1B33-B8AD-97893339ED5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09ABE7D9-AA65-9CE8-053A-69B3A3090E6B}"/>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640227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a:extLst>
            <a:ext uri="{FF2B5EF4-FFF2-40B4-BE49-F238E27FC236}">
              <a16:creationId xmlns:a16="http://schemas.microsoft.com/office/drawing/2014/main" id="{C3EA7EDC-45B8-951E-DE2E-BB4DE373F923}"/>
            </a:ext>
          </a:extLst>
        </p:cNvPr>
        <p:cNvGrpSpPr/>
        <p:nvPr/>
      </p:nvGrpSpPr>
      <p:grpSpPr>
        <a:xfrm>
          <a:off x="0" y="0"/>
          <a:ext cx="0" cy="0"/>
          <a:chOff x="0" y="0"/>
          <a:chExt cx="0" cy="0"/>
        </a:xfrm>
      </p:grpSpPr>
      <p:sp>
        <p:nvSpPr>
          <p:cNvPr id="120" name="Google Shape;120;g3c5ada25ca5_1_67:notes">
            <a:extLst>
              <a:ext uri="{FF2B5EF4-FFF2-40B4-BE49-F238E27FC236}">
                <a16:creationId xmlns:a16="http://schemas.microsoft.com/office/drawing/2014/main" id="{48FC7324-6E5B-77A7-4F7F-802624A4FF6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3c5ada25ca5_1_67:notes">
            <a:extLst>
              <a:ext uri="{FF2B5EF4-FFF2-40B4-BE49-F238E27FC236}">
                <a16:creationId xmlns:a16="http://schemas.microsoft.com/office/drawing/2014/main" id="{560ACA5D-94A1-F642-2BA6-0AA30C5241F8}"/>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357658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c5ada25ca5_1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3c5ada25ca5_1_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1. Ingresos</a:t>
            </a:r>
          </a:p>
          <a:p>
            <a:r>
              <a:rPr lang="es-CL" sz="1100" b="0" i="0" u="none" strike="noStrike" cap="none" dirty="0">
                <a:solidFill>
                  <a:srgbClr val="000000"/>
                </a:solidFill>
                <a:effectLst/>
                <a:latin typeface="Arial"/>
                <a:ea typeface="Arial"/>
                <a:cs typeface="Arial"/>
                <a:sym typeface="Arial"/>
              </a:rPr>
              <a:t>Los ingresos representan los recursos financieros que el hospital recibe o proyecta percibir para su funcionamiento.</a:t>
            </a:r>
          </a:p>
          <a:p>
            <a:r>
              <a:rPr lang="es-CL" sz="1100" b="0" i="0" u="none" strike="noStrike" cap="none" dirty="0">
                <a:solidFill>
                  <a:srgbClr val="000000"/>
                </a:solidFill>
                <a:effectLst/>
                <a:latin typeface="Arial"/>
                <a:ea typeface="Arial"/>
                <a:cs typeface="Arial"/>
                <a:sym typeface="Arial"/>
              </a:rPr>
              <a:t>Análisis de la diferencia: Se registra un incremento absoluto de $359.066.924.</a:t>
            </a:r>
          </a:p>
          <a:p>
            <a:r>
              <a:rPr lang="es-CL" sz="1100" b="0" i="0" u="none" strike="noStrike" cap="none" dirty="0">
                <a:solidFill>
                  <a:srgbClr val="000000"/>
                </a:solidFill>
                <a:effectLst/>
                <a:latin typeface="Arial"/>
                <a:ea typeface="Arial"/>
                <a:cs typeface="Arial"/>
                <a:sym typeface="Arial"/>
              </a:rPr>
              <a:t>Esto equivale a un crecimiento porcentual del 3,79% en comparación con el año anterior, lo que demuestra un fortalecimiento en la asignación de recursos o recaudación estimada.</a:t>
            </a:r>
          </a:p>
          <a:p>
            <a:r>
              <a:rPr lang="es-CL" sz="1100" b="0" i="0" u="none" strike="noStrike" cap="none" dirty="0">
                <a:solidFill>
                  <a:srgbClr val="000000"/>
                </a:solidFill>
                <a:effectLst/>
                <a:latin typeface="Arial"/>
                <a:ea typeface="Arial"/>
                <a:cs typeface="Arial"/>
                <a:sym typeface="Arial"/>
              </a:rPr>
              <a:t>2. Gastos</a:t>
            </a:r>
          </a:p>
          <a:p>
            <a:r>
              <a:rPr lang="es-CL" sz="1100" b="0" i="0" u="none" strike="noStrike" cap="none" dirty="0">
                <a:solidFill>
                  <a:srgbClr val="000000"/>
                </a:solidFill>
                <a:effectLst/>
                <a:latin typeface="Arial"/>
                <a:ea typeface="Arial"/>
                <a:cs typeface="Arial"/>
                <a:sym typeface="Arial"/>
              </a:rPr>
              <a:t>Los gastos reflejan la planificación del uso del dinero (pago de personal, insumos médicos, mantenimiento de infraestructura, etc.).</a:t>
            </a:r>
          </a:p>
          <a:p>
            <a:r>
              <a:rPr lang="es-CL" sz="1100" b="0" i="0" u="none" strike="noStrike" cap="none" dirty="0">
                <a:solidFill>
                  <a:srgbClr val="000000"/>
                </a:solidFill>
                <a:effectLst/>
                <a:latin typeface="Arial"/>
                <a:ea typeface="Arial"/>
                <a:cs typeface="Arial"/>
                <a:sym typeface="Arial"/>
              </a:rPr>
              <a:t>Análisis de la diferencia:</a:t>
            </a:r>
          </a:p>
          <a:p>
            <a:r>
              <a:rPr lang="es-CL" sz="1100" b="0" i="0" u="none" strike="noStrike" cap="none" dirty="0">
                <a:solidFill>
                  <a:srgbClr val="000000"/>
                </a:solidFill>
                <a:effectLst/>
                <a:latin typeface="Arial"/>
                <a:ea typeface="Arial"/>
                <a:cs typeface="Arial"/>
                <a:sym typeface="Arial"/>
              </a:rPr>
              <a:t>El presupuesto de egresos se incrementa en $359.450.901.</a:t>
            </a:r>
          </a:p>
          <a:p>
            <a:r>
              <a:rPr lang="es-CL" sz="1100" b="0" i="0" u="none" strike="noStrike" cap="none" dirty="0">
                <a:solidFill>
                  <a:srgbClr val="000000"/>
                </a:solidFill>
                <a:effectLst/>
                <a:latin typeface="Arial"/>
                <a:ea typeface="Arial"/>
                <a:cs typeface="Arial"/>
                <a:sym typeface="Arial"/>
              </a:rPr>
              <a:t>Esto representa un aumento porcentual del 3,79% en la necesidad de gasto respecto al periodo anterior.</a:t>
            </a:r>
          </a:p>
          <a:p>
            <a:r>
              <a:rPr lang="es-CL" sz="1100" b="0" i="0" u="none" strike="noStrike" cap="none" dirty="0">
                <a:solidFill>
                  <a:srgbClr val="000000"/>
                </a:solidFill>
                <a:effectLst/>
                <a:latin typeface="Arial"/>
                <a:ea typeface="Arial"/>
                <a:cs typeface="Arial"/>
                <a:sym typeface="Arial"/>
              </a:rPr>
              <a:t>3. Conclusión y Relación Ingresos vs. Gastos (Equilibrio Presupuestario)</a:t>
            </a:r>
          </a:p>
          <a:p>
            <a:r>
              <a:rPr lang="es-CL" sz="1100" b="0" i="0" u="none" strike="noStrike" cap="none" dirty="0">
                <a:solidFill>
                  <a:srgbClr val="000000"/>
                </a:solidFill>
                <a:effectLst/>
                <a:latin typeface="Arial"/>
                <a:ea typeface="Arial"/>
                <a:cs typeface="Arial"/>
                <a:sym typeface="Arial"/>
              </a:rPr>
              <a:t>En 2024: El presupuesto de ingresos ($9.472.844.985) fue ligeramente superior al de gastos ($9.472.461.008), dejando un margen técnico u holgura superavitaria muy pequeña de $ 383.977.</a:t>
            </a:r>
          </a:p>
          <a:p>
            <a:r>
              <a:rPr lang="es-CL" sz="1100" b="0" i="0" u="none" strike="noStrike" cap="none" dirty="0">
                <a:solidFill>
                  <a:srgbClr val="000000"/>
                </a:solidFill>
                <a:effectLst/>
                <a:latin typeface="Arial"/>
                <a:ea typeface="Arial"/>
                <a:cs typeface="Arial"/>
                <a:sym typeface="Arial"/>
              </a:rPr>
              <a:t>En 2025: Se observa un diseño de presupuesto perfectamente equilibrado, donde el total de ingresos estimados es idéntico al total de gastos proyectados ($9.831.911.909), lo que significa que cada peso que se proyecta ingresar está completamente destinado a cubrir los costos operativos y de inversión del hospital.</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a:extLst>
            <a:ext uri="{FF2B5EF4-FFF2-40B4-BE49-F238E27FC236}">
              <a16:creationId xmlns:a16="http://schemas.microsoft.com/office/drawing/2014/main" id="{D0608A2F-30E7-AF6F-9199-3558249B8C17}"/>
            </a:ext>
          </a:extLst>
        </p:cNvPr>
        <p:cNvGrpSpPr/>
        <p:nvPr/>
      </p:nvGrpSpPr>
      <p:grpSpPr>
        <a:xfrm>
          <a:off x="0" y="0"/>
          <a:ext cx="0" cy="0"/>
          <a:chOff x="0" y="0"/>
          <a:chExt cx="0" cy="0"/>
        </a:xfrm>
      </p:grpSpPr>
      <p:sp>
        <p:nvSpPr>
          <p:cNvPr id="105" name="Google Shape;105;g3c5ada25ca5_1_54:notes">
            <a:extLst>
              <a:ext uri="{FF2B5EF4-FFF2-40B4-BE49-F238E27FC236}">
                <a16:creationId xmlns:a16="http://schemas.microsoft.com/office/drawing/2014/main" id="{9643D8CF-1795-3EB9-6896-38124F9689E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3c5ada25ca5_1_54:notes">
            <a:extLst>
              <a:ext uri="{FF2B5EF4-FFF2-40B4-BE49-F238E27FC236}">
                <a16:creationId xmlns:a16="http://schemas.microsoft.com/office/drawing/2014/main" id="{866E1722-B845-7EE5-649D-29C34FB2919D}"/>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2746352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C762F0DF-9826-A53C-7612-441A0D365AC3}"/>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FCB9211B-84C1-351E-EEEB-E71AB28046C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2C2F4D1B-E001-534E-65E3-258242DEDF1B}"/>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669516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c5ada25ca5_1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g3c5ada25ca5_1_8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Actividades de Participación Social</a:t>
            </a:r>
          </a:p>
          <a:p>
            <a:pPr lvl="0"/>
            <a:r>
              <a:rPr lang="es-ES" sz="1100" b="0" i="0" u="none" strike="noStrike" cap="none" dirty="0">
                <a:solidFill>
                  <a:srgbClr val="000000"/>
                </a:solidFill>
                <a:effectLst/>
                <a:latin typeface="Arial"/>
                <a:ea typeface="Arial"/>
                <a:cs typeface="Arial"/>
                <a:sym typeface="Arial"/>
              </a:rPr>
              <a:t>Curso de RCP dirigido a profesores del Colegio Fundadores de La Calera.</a:t>
            </a:r>
            <a:endParaRPr lang="es-CL" sz="1100" b="0" i="0" u="none" strike="noStrike" cap="none" dirty="0">
              <a:solidFill>
                <a:srgbClr val="000000"/>
              </a:solidFill>
              <a:effectLst/>
              <a:latin typeface="Arial"/>
              <a:ea typeface="Arial"/>
              <a:cs typeface="Arial"/>
              <a:sym typeface="Arial"/>
            </a:endParaRPr>
          </a:p>
          <a:p>
            <a:pPr lvl="0"/>
            <a:r>
              <a:rPr lang="es-ES" sz="1100" b="0" i="0" u="none" strike="noStrike" cap="none" dirty="0">
                <a:solidFill>
                  <a:srgbClr val="000000"/>
                </a:solidFill>
                <a:effectLst/>
                <a:latin typeface="Arial"/>
                <a:ea typeface="Arial"/>
                <a:cs typeface="Arial"/>
                <a:sym typeface="Arial"/>
              </a:rPr>
              <a:t>Participación en la Muestra Patrimonial Mayo 2026.</a:t>
            </a:r>
            <a:endParaRPr lang="es-CL" sz="1100" b="0" i="0" u="none" strike="noStrike" cap="none" dirty="0">
              <a:solidFill>
                <a:srgbClr val="000000"/>
              </a:solidFill>
              <a:effectLst/>
              <a:latin typeface="Arial"/>
              <a:ea typeface="Arial"/>
              <a:cs typeface="Arial"/>
              <a:sym typeface="Arial"/>
            </a:endParaRPr>
          </a:p>
          <a:p>
            <a:pPr lvl="0"/>
            <a:r>
              <a:rPr lang="es-ES" sz="1100" b="0" i="0" u="none" strike="noStrike" cap="none" dirty="0">
                <a:solidFill>
                  <a:srgbClr val="000000"/>
                </a:solidFill>
                <a:effectLst/>
                <a:latin typeface="Arial"/>
                <a:ea typeface="Arial"/>
                <a:cs typeface="Arial"/>
                <a:sym typeface="Arial"/>
              </a:rPr>
              <a:t>Participación en Feria Gobierno en Terreno realizada en Plaza La Cruz.</a:t>
            </a:r>
            <a:endParaRPr lang="es-CL" sz="1100" b="0" i="0" u="none" strike="noStrike" cap="none" dirty="0">
              <a:solidFill>
                <a:srgbClr val="000000"/>
              </a:solidFill>
              <a:effectLst/>
              <a:latin typeface="Arial"/>
              <a:ea typeface="Arial"/>
              <a:cs typeface="Arial"/>
              <a:sym typeface="Arial"/>
            </a:endParaRPr>
          </a:p>
          <a:p>
            <a:pPr lvl="0"/>
            <a:r>
              <a:rPr lang="es-ES" sz="1100" b="0" i="0" u="none" strike="noStrike" cap="none" dirty="0">
                <a:solidFill>
                  <a:srgbClr val="000000"/>
                </a:solidFill>
                <a:effectLst/>
                <a:latin typeface="Arial"/>
                <a:ea typeface="Arial"/>
                <a:cs typeface="Arial"/>
                <a:sym typeface="Arial"/>
              </a:rPr>
              <a:t>Celebración de </a:t>
            </a:r>
            <a:r>
              <a:rPr lang="es-ES" sz="1100" b="0" i="0" u="none" strike="noStrike" cap="none" dirty="0" err="1">
                <a:solidFill>
                  <a:srgbClr val="000000"/>
                </a:solidFill>
                <a:effectLst/>
                <a:latin typeface="Arial"/>
                <a:ea typeface="Arial"/>
                <a:cs typeface="Arial"/>
                <a:sym typeface="Arial"/>
              </a:rPr>
              <a:t>We</a:t>
            </a:r>
            <a:r>
              <a:rPr lang="es-ES" sz="1100" b="0" i="0" u="none" strike="noStrike" cap="none" dirty="0">
                <a:solidFill>
                  <a:srgbClr val="000000"/>
                </a:solidFill>
                <a:effectLst/>
                <a:latin typeface="Arial"/>
                <a:ea typeface="Arial"/>
                <a:cs typeface="Arial"/>
                <a:sym typeface="Arial"/>
              </a:rPr>
              <a:t> </a:t>
            </a:r>
            <a:r>
              <a:rPr lang="es-ES" sz="1100" b="0" i="0" u="none" strike="noStrike" cap="none" dirty="0" err="1">
                <a:solidFill>
                  <a:srgbClr val="000000"/>
                </a:solidFill>
                <a:effectLst/>
                <a:latin typeface="Arial"/>
                <a:ea typeface="Arial"/>
                <a:cs typeface="Arial"/>
                <a:sym typeface="Arial"/>
              </a:rPr>
              <a:t>Tripantu</a:t>
            </a:r>
            <a:r>
              <a:rPr lang="es-ES" sz="1100" b="0" i="0" u="none" strike="noStrike" cap="none" dirty="0">
                <a:solidFill>
                  <a:srgbClr val="000000"/>
                </a:solidFill>
                <a:effectLst/>
                <a:latin typeface="Arial"/>
                <a:ea typeface="Arial"/>
                <a:cs typeface="Arial"/>
                <a:sym typeface="Arial"/>
              </a:rPr>
              <a:t> junto a niños del Jardín y Club Escolar.</a:t>
            </a:r>
            <a:endParaRPr lang="es-CL" sz="1100" b="0" i="0" u="none" strike="noStrike" cap="none" dirty="0">
              <a:solidFill>
                <a:srgbClr val="000000"/>
              </a:solidFill>
              <a:effectLst/>
              <a:latin typeface="Arial"/>
              <a:ea typeface="Arial"/>
              <a:cs typeface="Arial"/>
              <a:sym typeface="Arial"/>
            </a:endParaRPr>
          </a:p>
          <a:p>
            <a:pPr lvl="0"/>
            <a:r>
              <a:rPr lang="es-ES" sz="1100" b="0" i="0" u="none" strike="noStrike" cap="none" dirty="0">
                <a:solidFill>
                  <a:srgbClr val="000000"/>
                </a:solidFill>
                <a:effectLst/>
                <a:latin typeface="Arial"/>
                <a:ea typeface="Arial"/>
                <a:cs typeface="Arial"/>
                <a:sym typeface="Arial"/>
              </a:rPr>
              <a:t>Curso de Primeros Auxilios para estudiantes de 3° y 4° Medio del Colegio Fundadores de La Calera.</a:t>
            </a:r>
            <a:endParaRPr lang="es-CL" sz="1100" b="0" i="0" u="none" strike="noStrike" cap="none" dirty="0">
              <a:solidFill>
                <a:srgbClr val="000000"/>
              </a:solidFill>
              <a:effectLst/>
              <a:latin typeface="Arial"/>
              <a:ea typeface="Arial"/>
              <a:cs typeface="Arial"/>
              <a:sym typeface="Arial"/>
            </a:endParaRPr>
          </a:p>
          <a:p>
            <a:pPr lvl="0"/>
            <a:r>
              <a:rPr lang="es-ES" sz="1100" b="0" i="0" u="none" strike="noStrike" cap="none" dirty="0">
                <a:solidFill>
                  <a:srgbClr val="000000"/>
                </a:solidFill>
                <a:effectLst/>
                <a:latin typeface="Arial"/>
                <a:ea typeface="Arial"/>
                <a:cs typeface="Arial"/>
                <a:sym typeface="Arial"/>
              </a:rPr>
              <a:t>Participación en espacio radial junto a distintos profesionales.</a:t>
            </a:r>
            <a:endParaRPr lang="es-CL" sz="1100" b="0" i="0" u="none" strike="noStrike" cap="none" dirty="0">
              <a:solidFill>
                <a:srgbClr val="000000"/>
              </a:solidFill>
              <a:effectLst/>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c5ada25ca5_1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g3c5ada25ca5_1_8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algn="just"/>
            <a:r>
              <a:rPr lang="es-ES" sz="1100" dirty="0"/>
              <a:t>En nuestro hospital se ha implementado el </a:t>
            </a:r>
            <a:r>
              <a:rPr lang="es-ES" sz="1100" b="1" dirty="0"/>
              <a:t>VOLUNTARIADO DE CUIDADOS PALIATIVOS</a:t>
            </a:r>
            <a:r>
              <a:rPr lang="es-ES" sz="1100" dirty="0"/>
              <a:t>, el que tiene como objetivo justamente, ser un acompañamiento al paciente y a sus cuidadores, brindando un apoyo en el cuidado de los usuarios y, si así la familia lo quisiera, entregar también, una ayuda espiritual. </a:t>
            </a:r>
          </a:p>
          <a:p>
            <a:pPr algn="just"/>
            <a:r>
              <a:rPr lang="es-ES" sz="1100" dirty="0"/>
              <a:t>	</a:t>
            </a:r>
          </a:p>
          <a:p>
            <a:pPr algn="just"/>
            <a:r>
              <a:rPr lang="es-ES" sz="1100" dirty="0"/>
              <a:t>	Es así como el año 2025 se preparó por parte del Equipo de Programa Cuidados Paliativos a un grupo de 7 voluntarias, pertenecientes a los Voluntariados Damas de Blanco y Damas de Rosado para realizar la noble labor de acompañar tanto a paciente como a su cuidador en su domicilio.</a:t>
            </a:r>
          </a:p>
          <a:p>
            <a:pPr algn="just"/>
            <a:r>
              <a:rPr lang="es-ES" sz="1100" dirty="0"/>
              <a:t>	</a:t>
            </a:r>
          </a:p>
          <a:p>
            <a:pPr algn="just"/>
            <a:r>
              <a:rPr lang="es-ES" sz="1100" dirty="0"/>
              <a:t>	Durante el año pasado se asistieron en domicilio a 3 pacientes pertenecientes a nuestro programa, durante el año 2026 contamos con 3 nuevos pacientes que recibirán este acompañamiento. Esta iniciativa ha sido altamente valorada por la familia, sobre todo por el cuidador del paciente en domicilio.</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64E07536-5262-9DC6-F779-ADBFE2428499}"/>
            </a:ext>
          </a:extLst>
        </p:cNvPr>
        <p:cNvGrpSpPr/>
        <p:nvPr/>
      </p:nvGrpSpPr>
      <p:grpSpPr>
        <a:xfrm>
          <a:off x="0" y="0"/>
          <a:ext cx="0" cy="0"/>
          <a:chOff x="0" y="0"/>
          <a:chExt cx="0" cy="0"/>
        </a:xfrm>
      </p:grpSpPr>
      <p:sp>
        <p:nvSpPr>
          <p:cNvPr id="112" name="Google Shape;112;g3c5ada25ca5_1_60:notes">
            <a:extLst>
              <a:ext uri="{FF2B5EF4-FFF2-40B4-BE49-F238E27FC236}">
                <a16:creationId xmlns:a16="http://schemas.microsoft.com/office/drawing/2014/main" id="{B73C8670-36CE-6B90-C20C-F761B7933AC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3c5ada25ca5_1_60:notes">
            <a:extLst>
              <a:ext uri="{FF2B5EF4-FFF2-40B4-BE49-F238E27FC236}">
                <a16:creationId xmlns:a16="http://schemas.microsoft.com/office/drawing/2014/main" id="{7601C6B6-C829-2335-FF5F-04BD80E069D3}"/>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Nuestros Voluntariados</a:t>
            </a:r>
          </a:p>
          <a:p>
            <a:r>
              <a:rPr lang="es-CL" sz="1100" b="0" i="0" u="none" strike="noStrike" cap="none" dirty="0">
                <a:solidFill>
                  <a:srgbClr val="000000"/>
                </a:solidFill>
                <a:effectLst/>
                <a:latin typeface="Arial"/>
                <a:ea typeface="Arial"/>
                <a:cs typeface="Arial"/>
                <a:sym typeface="Arial"/>
              </a:rPr>
              <a:t>El Hospital cuenta con el valioso apoyo de organizaciones de voluntariado que contribuyen al bienestar y acompañamiento de nuestros usuarios y sus familias, fortaleciendo la atención humanizada y el vínculo con la comunidad.</a:t>
            </a:r>
          </a:p>
          <a:p>
            <a:r>
              <a:rPr lang="es-CL" sz="1100" b="0" i="0" u="none" strike="noStrike" cap="none" dirty="0">
                <a:solidFill>
                  <a:srgbClr val="000000"/>
                </a:solidFill>
                <a:effectLst/>
                <a:latin typeface="Arial"/>
                <a:ea typeface="Arial"/>
                <a:cs typeface="Arial"/>
                <a:sym typeface="Arial"/>
              </a:rPr>
              <a:t>Damas de Rojo</a:t>
            </a:r>
          </a:p>
          <a:p>
            <a:r>
              <a:rPr lang="es-CL" sz="1100" b="0" i="0" u="none" strike="noStrike" cap="none" dirty="0">
                <a:solidFill>
                  <a:srgbClr val="000000"/>
                </a:solidFill>
                <a:effectLst/>
                <a:latin typeface="Arial"/>
                <a:ea typeface="Arial"/>
                <a:cs typeface="Arial"/>
                <a:sym typeface="Arial"/>
              </a:rPr>
              <a:t>Agrupación dedicada al acompañamiento de pacientes hospitalizados, brindando apoyo emocional, orientación y colaboración en actividades que contribuyen a una mejor experiencia durante su permanencia en el establecimiento.</a:t>
            </a:r>
          </a:p>
          <a:p>
            <a:r>
              <a:rPr lang="es-CL" sz="1100" b="0" i="0" u="none" strike="noStrike" cap="none" dirty="0">
                <a:solidFill>
                  <a:srgbClr val="000000"/>
                </a:solidFill>
                <a:effectLst/>
                <a:latin typeface="Arial"/>
                <a:ea typeface="Arial"/>
                <a:cs typeface="Arial"/>
                <a:sym typeface="Arial"/>
              </a:rPr>
              <a:t> </a:t>
            </a:r>
          </a:p>
          <a:p>
            <a:r>
              <a:rPr lang="es-CL" sz="1100" b="0" i="0" u="none" strike="noStrike" cap="none" dirty="0">
                <a:solidFill>
                  <a:srgbClr val="000000"/>
                </a:solidFill>
                <a:effectLst/>
                <a:latin typeface="Arial"/>
                <a:ea typeface="Arial"/>
                <a:cs typeface="Arial"/>
                <a:sym typeface="Arial"/>
              </a:rPr>
              <a:t>Damas de Rosado</a:t>
            </a:r>
          </a:p>
          <a:p>
            <a:r>
              <a:rPr lang="es-CL" sz="1100" b="0" i="0" u="none" strike="noStrike" cap="none" dirty="0">
                <a:solidFill>
                  <a:srgbClr val="000000"/>
                </a:solidFill>
                <a:effectLst/>
                <a:latin typeface="Arial"/>
                <a:ea typeface="Arial"/>
                <a:cs typeface="Arial"/>
                <a:sym typeface="Arial"/>
              </a:rPr>
              <a:t>Organización que desarrolla labores de apoyo social y acompañamiento a pacientes y familiares, colaborando en iniciativas solidarias que buscan mejorar su bienestar y calidad de atención.</a:t>
            </a:r>
          </a:p>
          <a:p>
            <a:r>
              <a:rPr lang="es-CL" sz="1100" b="0" i="0" u="none" strike="noStrike" cap="none" dirty="0">
                <a:solidFill>
                  <a:srgbClr val="000000"/>
                </a:solidFill>
                <a:effectLst/>
                <a:latin typeface="Arial"/>
                <a:ea typeface="Arial"/>
                <a:cs typeface="Arial"/>
                <a:sym typeface="Arial"/>
              </a:rPr>
              <a:t>Damas de Blanco</a:t>
            </a:r>
          </a:p>
          <a:p>
            <a:r>
              <a:rPr lang="es-CL" sz="1100" b="0" i="0" u="none" strike="noStrike" cap="none" dirty="0">
                <a:solidFill>
                  <a:srgbClr val="000000"/>
                </a:solidFill>
                <a:effectLst/>
                <a:latin typeface="Arial"/>
                <a:ea typeface="Arial"/>
                <a:cs typeface="Arial"/>
                <a:sym typeface="Arial"/>
              </a:rPr>
              <a:t>Voluntariado comprometido con la atención humanizada, que entrega contención, apoyo y orientación a los usuarios, contribuyendo al fortalecimiento de la red de apoyo dentro del hospital.</a:t>
            </a: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18687938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a:extLst>
            <a:ext uri="{FF2B5EF4-FFF2-40B4-BE49-F238E27FC236}">
              <a16:creationId xmlns:a16="http://schemas.microsoft.com/office/drawing/2014/main" id="{98AAFBB6-DA55-0CCC-A776-30917EA7A3DB}"/>
            </a:ext>
          </a:extLst>
        </p:cNvPr>
        <p:cNvGrpSpPr/>
        <p:nvPr/>
      </p:nvGrpSpPr>
      <p:grpSpPr>
        <a:xfrm>
          <a:off x="0" y="0"/>
          <a:ext cx="0" cy="0"/>
          <a:chOff x="0" y="0"/>
          <a:chExt cx="0" cy="0"/>
        </a:xfrm>
      </p:grpSpPr>
      <p:sp>
        <p:nvSpPr>
          <p:cNvPr id="135" name="Google Shape;135;g3c5ada25ca5_1_80:notes">
            <a:extLst>
              <a:ext uri="{FF2B5EF4-FFF2-40B4-BE49-F238E27FC236}">
                <a16:creationId xmlns:a16="http://schemas.microsoft.com/office/drawing/2014/main" id="{74D25844-7E9C-6CAE-CE08-7248B4ED46B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g3c5ada25ca5_1_80:notes">
            <a:extLst>
              <a:ext uri="{FF2B5EF4-FFF2-40B4-BE49-F238E27FC236}">
                <a16:creationId xmlns:a16="http://schemas.microsoft.com/office/drawing/2014/main" id="{468F08A9-C249-F992-4515-B6767D0DA344}"/>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Actividades Comité Paritario</a:t>
            </a:r>
          </a:p>
          <a:p>
            <a:r>
              <a:rPr lang="es-CL" sz="1100" b="0" i="0" u="none" strike="noStrike" cap="none" dirty="0">
                <a:solidFill>
                  <a:srgbClr val="000000"/>
                </a:solidFill>
                <a:effectLst/>
                <a:latin typeface="Arial"/>
                <a:ea typeface="Arial"/>
                <a:cs typeface="Arial"/>
                <a:sym typeface="Arial"/>
              </a:rPr>
              <a:t>Durante este período, el Comité Paritario ha desarrollado diversas iniciativas orientadas a fortalecer la seguridad y salud en el trabajo, contribuyendo no solo al bienestar de los funcionarios, sino también a una atención más segura y de calidad para nuestros usuarios.</a:t>
            </a:r>
          </a:p>
          <a:p>
            <a:r>
              <a:rPr lang="es-CL" sz="1100" b="0" i="0" u="none" strike="noStrike" cap="none" dirty="0">
                <a:solidFill>
                  <a:srgbClr val="000000"/>
                </a:solidFill>
                <a:effectLst/>
                <a:latin typeface="Arial"/>
                <a:ea typeface="Arial"/>
                <a:cs typeface="Arial"/>
                <a:sym typeface="Arial"/>
              </a:rPr>
              <a:t>Dentro de las actividades desarrolladas destacan los reconocimientos a funcionarios por sus buenas prácticas laborales y por la calidad demostrada en la atención de los pacientes, iniciativa que busca visibilizar y valorar aquellas conductas que fortalecen una cultura de respeto, compromiso y excelencia en el servicio.</a:t>
            </a:r>
          </a:p>
          <a:p>
            <a:r>
              <a:rPr lang="es-CL" sz="1100" b="0" i="0" u="none" strike="noStrike" cap="none" dirty="0">
                <a:solidFill>
                  <a:srgbClr val="000000"/>
                </a:solidFill>
                <a:effectLst/>
                <a:latin typeface="Arial"/>
                <a:ea typeface="Arial"/>
                <a:cs typeface="Arial"/>
                <a:sym typeface="Arial"/>
              </a:rPr>
              <a:t>Asimismo, se han promovido espacios de autocuidado mediante la realización de pausas activas, fomentando hábitos saludables y contribuyendo a prevenir riesgos asociados a la carga física y mental del trabajo.</a:t>
            </a:r>
          </a:p>
          <a:p>
            <a:r>
              <a:rPr lang="es-CL" sz="1100" b="0" i="0" u="none" strike="noStrike" cap="none" dirty="0">
                <a:solidFill>
                  <a:srgbClr val="000000"/>
                </a:solidFill>
                <a:effectLst/>
                <a:latin typeface="Arial"/>
                <a:ea typeface="Arial"/>
                <a:cs typeface="Arial"/>
                <a:sym typeface="Arial"/>
              </a:rPr>
              <a:t>Con el propósito de fortalecer entornos laborales seguros y respetuosos, el Comité Paritario lideró actividades de difusión del Protocolo Preventivo frente a la Violencia y las Agresiones, instancia que involucró tanto a funcionarios como a la comunidad, favoreciendo la sensibilización y el compromiso de todos los actores en la prevención de estas situaciones.</a:t>
            </a:r>
          </a:p>
          <a:p>
            <a:r>
              <a:rPr lang="es-CL" sz="1100" b="0" i="0" u="none" strike="noStrike" cap="none" dirty="0">
                <a:solidFill>
                  <a:srgbClr val="000000"/>
                </a:solidFill>
                <a:effectLst/>
                <a:latin typeface="Arial"/>
                <a:ea typeface="Arial"/>
                <a:cs typeface="Arial"/>
                <a:sym typeface="Arial"/>
              </a:rPr>
              <a:t>Además, se destaca la participación en las actividades organizadas en el marco del Mes del Adulto Mayor por la Ilustre Municipalidad de La Calera, instancia en la que nuestros funcionarios representaron a la institución, fortaleciendo el vínculo con la comunidad y promoviendo el envejecimiento activo y saludable.</a:t>
            </a: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1288511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c5ada25ca5_1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g3c5ada25ca5_1_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s-CL" sz="1100" b="0" i="0" u="none" strike="noStrike" cap="none" dirty="0">
                <a:solidFill>
                  <a:srgbClr val="000000"/>
                </a:solidFill>
                <a:effectLst/>
                <a:latin typeface="Arial"/>
                <a:ea typeface="Arial"/>
                <a:cs typeface="Arial"/>
                <a:sym typeface="Arial"/>
              </a:rPr>
              <a:t>Desafíos 2026</a:t>
            </a:r>
          </a:p>
          <a:p>
            <a:r>
              <a:rPr lang="es-ES" sz="1100" b="0" i="0" u="none" strike="noStrike" cap="none" dirty="0">
                <a:solidFill>
                  <a:srgbClr val="000000"/>
                </a:solidFill>
                <a:effectLst/>
                <a:latin typeface="Arial"/>
                <a:ea typeface="Arial"/>
                <a:cs typeface="Arial"/>
                <a:sym typeface="Arial"/>
              </a:rPr>
              <a:t>En noviembre de 2026 se realizará la autoevaluación de calidad, con el objetivo de identificar las brechas y nodos críticos que deberán abordarse para enfrentar el tercer proceso de acreditación en salud.</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Reducir la brecha de recursos humanos de profesionales médicos en el Programa de Cuidados Paliativos, fortaleciendo la capacidad de respuesta y continuidad de la atención.</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Fortalecer la alianza estratégica con la comunidad, promoviendo la participación ciudadana y el trabajo colaborativo en beneficio de los usuarios.</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Mejorar la eficiencia hospitalaria mediante la optimización de procesos asistenciales y administrativos, contribuyendo a una gestión más efectiva de los recursos.</a:t>
            </a:r>
            <a:endParaRPr lang="es-CL" sz="1100" b="0" i="0" u="none" strike="noStrike" cap="none" dirty="0">
              <a:solidFill>
                <a:srgbClr val="000000"/>
              </a:solidFill>
              <a:effectLst/>
              <a:latin typeface="Arial"/>
              <a:ea typeface="Arial"/>
              <a:cs typeface="Arial"/>
              <a:sym typeface="Arial"/>
            </a:endParaRPr>
          </a:p>
          <a:p>
            <a:r>
              <a:rPr lang="es-ES" sz="1100" b="0" i="0" u="none" strike="noStrike" cap="none" dirty="0">
                <a:solidFill>
                  <a:srgbClr val="000000"/>
                </a:solidFill>
                <a:effectLst/>
                <a:latin typeface="Arial"/>
                <a:ea typeface="Arial"/>
                <a:cs typeface="Arial"/>
                <a:sym typeface="Arial"/>
              </a:rPr>
              <a:t>Disminuir el gasto institucional en un 3%, resguardando la calidad y oportunidad de las prestaciones otorgadas a la población usuaria.</a:t>
            </a:r>
            <a:endParaRPr lang="es-CL" sz="1100" b="0" i="0" u="none" strike="noStrike" cap="none" dirty="0">
              <a:solidFill>
                <a:srgbClr val="000000"/>
              </a:solidFill>
              <a:effectLst/>
              <a:latin typeface="Arial"/>
              <a:ea typeface="Arial"/>
              <a:cs typeface="Arial"/>
              <a:sym typeface="Arial"/>
            </a:endParaRPr>
          </a:p>
          <a:p>
            <a:r>
              <a:rPr lang="es-CL" sz="1100" b="0" i="0" u="none" strike="noStrike" cap="none" dirty="0">
                <a:solidFill>
                  <a:srgbClr val="000000"/>
                </a:solidFill>
                <a:effectLst/>
                <a:latin typeface="Arial"/>
                <a:ea typeface="Arial"/>
                <a:cs typeface="Arial"/>
                <a:sym typeface="Arial"/>
              </a:rPr>
              <a:t> </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c5ada25ca5_1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g3c5ada25ca5_1_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4"/>
        <p:cNvGrpSpPr/>
        <p:nvPr/>
      </p:nvGrpSpPr>
      <p:grpSpPr>
        <a:xfrm>
          <a:off x="0" y="0"/>
          <a:ext cx="0" cy="0"/>
          <a:chOff x="0" y="0"/>
          <a:chExt cx="0" cy="0"/>
        </a:xfrm>
      </p:grpSpPr>
      <p:sp>
        <p:nvSpPr>
          <p:cNvPr id="55" name="Google Shape;55;p1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56" name="Google Shape;56;p1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57" name="Google Shape;57;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8"/>
        <p:cNvGrpSpPr/>
        <p:nvPr/>
      </p:nvGrpSpPr>
      <p:grpSpPr>
        <a:xfrm>
          <a:off x="0" y="0"/>
          <a:ext cx="0" cy="0"/>
          <a:chOff x="0" y="0"/>
          <a:chExt cx="0" cy="0"/>
        </a:xfrm>
      </p:grpSpPr>
      <p:sp>
        <p:nvSpPr>
          <p:cNvPr id="59" name="Google Shape;59;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0" name="Google Shape;60;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61" name="Google Shape;61;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2"/>
        <p:cNvGrpSpPr/>
        <p:nvPr/>
      </p:nvGrpSpPr>
      <p:grpSpPr>
        <a:xfrm>
          <a:off x="0" y="0"/>
          <a:ext cx="0" cy="0"/>
          <a:chOff x="0" y="0"/>
          <a:chExt cx="0" cy="0"/>
        </a:xfrm>
      </p:grpSpPr>
      <p:sp>
        <p:nvSpPr>
          <p:cNvPr id="63" name="Google Shape;63;p16"/>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64" name="Google Shape;64;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5"/>
        <p:cNvGrpSpPr/>
        <p:nvPr/>
      </p:nvGrpSpPr>
      <p:grpSpPr>
        <a:xfrm>
          <a:off x="0" y="0"/>
          <a:ext cx="0" cy="0"/>
          <a:chOff x="0" y="0"/>
          <a:chExt cx="0" cy="0"/>
        </a:xfrm>
      </p:grpSpPr>
      <p:sp>
        <p:nvSpPr>
          <p:cNvPr id="66" name="Google Shape;66;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7" name="Google Shape;67;p17"/>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68" name="Google Shape;68;p17"/>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69" name="Google Shape;69;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0"/>
        <p:cNvGrpSpPr/>
        <p:nvPr/>
      </p:nvGrpSpPr>
      <p:grpSpPr>
        <a:xfrm>
          <a:off x="0" y="0"/>
          <a:ext cx="0" cy="0"/>
          <a:chOff x="0" y="0"/>
          <a:chExt cx="0" cy="0"/>
        </a:xfrm>
      </p:grpSpPr>
      <p:sp>
        <p:nvSpPr>
          <p:cNvPr id="71" name="Google Shape;71;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2" name="Google Shape;72;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3"/>
        <p:cNvGrpSpPr/>
        <p:nvPr/>
      </p:nvGrpSpPr>
      <p:grpSpPr>
        <a:xfrm>
          <a:off x="0" y="0"/>
          <a:ext cx="0" cy="0"/>
          <a:chOff x="0" y="0"/>
          <a:chExt cx="0" cy="0"/>
        </a:xfrm>
      </p:grpSpPr>
      <p:sp>
        <p:nvSpPr>
          <p:cNvPr id="74" name="Google Shape;74;p19"/>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75" name="Google Shape;75;p19"/>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76" name="Google Shape;76;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7"/>
        <p:cNvGrpSpPr/>
        <p:nvPr/>
      </p:nvGrpSpPr>
      <p:grpSpPr>
        <a:xfrm>
          <a:off x="0" y="0"/>
          <a:ext cx="0" cy="0"/>
          <a:chOff x="0" y="0"/>
          <a:chExt cx="0" cy="0"/>
        </a:xfrm>
      </p:grpSpPr>
      <p:sp>
        <p:nvSpPr>
          <p:cNvPr id="78" name="Google Shape;78;p20"/>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79" name="Google Shape;79;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0"/>
        <p:cNvGrpSpPr/>
        <p:nvPr/>
      </p:nvGrpSpPr>
      <p:grpSpPr>
        <a:xfrm>
          <a:off x="0" y="0"/>
          <a:ext cx="0" cy="0"/>
          <a:chOff x="0" y="0"/>
          <a:chExt cx="0" cy="0"/>
        </a:xfrm>
      </p:grpSpPr>
      <p:sp>
        <p:nvSpPr>
          <p:cNvPr id="81" name="Google Shape;81;p21"/>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1"/>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83" name="Google Shape;83;p21"/>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4" name="Google Shape;84;p21"/>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85" name="Google Shape;85;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6"/>
        <p:cNvGrpSpPr/>
        <p:nvPr/>
      </p:nvGrpSpPr>
      <p:grpSpPr>
        <a:xfrm>
          <a:off x="0" y="0"/>
          <a:ext cx="0" cy="0"/>
          <a:chOff x="0" y="0"/>
          <a:chExt cx="0" cy="0"/>
        </a:xfrm>
      </p:grpSpPr>
      <p:sp>
        <p:nvSpPr>
          <p:cNvPr id="87" name="Google Shape;87;p22"/>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88" name="Google Shape;88;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9"/>
        <p:cNvGrpSpPr/>
        <p:nvPr/>
      </p:nvGrpSpPr>
      <p:grpSpPr>
        <a:xfrm>
          <a:off x="0" y="0"/>
          <a:ext cx="0" cy="0"/>
          <a:chOff x="0" y="0"/>
          <a:chExt cx="0" cy="0"/>
        </a:xfrm>
      </p:grpSpPr>
      <p:sp>
        <p:nvSpPr>
          <p:cNvPr id="90" name="Google Shape;90;p23"/>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91" name="Google Shape;91;p23"/>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92" name="Google Shape;92;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3"/>
        <p:cNvGrpSpPr/>
        <p:nvPr/>
      </p:nvGrpSpPr>
      <p:grpSpPr>
        <a:xfrm>
          <a:off x="0" y="0"/>
          <a:ext cx="0" cy="0"/>
          <a:chOff x="0" y="0"/>
          <a:chExt cx="0" cy="0"/>
        </a:xfrm>
      </p:grpSpPr>
      <p:sp>
        <p:nvSpPr>
          <p:cNvPr id="94" name="Google Shape;94;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s-419"/>
              <a:t>‹Nº›</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52" name="Google Shape;52;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419"/>
              <a:t>‹Nº›</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3.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notesSlide" Target="../notesSlides/notesSlide3.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slideLayout" Target="../slideLayouts/slideLayout13.xml"/><Relationship Id="rId7" Type="http://schemas.openxmlformats.org/officeDocument/2006/relationships/image" Target="../media/image12.emf"/><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emf"/><Relationship Id="rId11" Type="http://schemas.openxmlformats.org/officeDocument/2006/relationships/image" Target="../media/image3.png"/><Relationship Id="rId5" Type="http://schemas.openxmlformats.org/officeDocument/2006/relationships/image" Target="../media/image4.png"/><Relationship Id="rId10" Type="http://schemas.openxmlformats.org/officeDocument/2006/relationships/image" Target="../media/image15.png"/><Relationship Id="rId4" Type="http://schemas.openxmlformats.org/officeDocument/2006/relationships/notesSlide" Target="../notesSlides/notesSlide5.xml"/><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3.xml"/><Relationship Id="rId7" Type="http://schemas.openxmlformats.org/officeDocument/2006/relationships/image" Target="../media/image1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notesSlide" Target="../notesSlides/notesSlide6.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slideLayout" Target="../slideLayouts/slideLayout13.xml"/><Relationship Id="rId7" Type="http://schemas.openxmlformats.org/officeDocument/2006/relationships/image" Target="../media/image21.jp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0.jpg"/><Relationship Id="rId5" Type="http://schemas.openxmlformats.org/officeDocument/2006/relationships/image" Target="../media/image19.png"/><Relationship Id="rId10" Type="http://schemas.openxmlformats.org/officeDocument/2006/relationships/image" Target="../media/image3.png"/><Relationship Id="rId4" Type="http://schemas.openxmlformats.org/officeDocument/2006/relationships/notesSlide" Target="../notesSlides/notesSlide7.xml"/><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13.xml"/><Relationship Id="rId7" Type="http://schemas.openxmlformats.org/officeDocument/2006/relationships/image" Target="../media/image25.jp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4.jpg"/><Relationship Id="rId5" Type="http://schemas.openxmlformats.org/officeDocument/2006/relationships/image" Target="../media/image19.png"/><Relationship Id="rId4" Type="http://schemas.openxmlformats.org/officeDocument/2006/relationships/notesSlide" Target="../notesSlides/notesSlide8.xml"/><Relationship Id="rId9"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2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7.png"/><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30.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9.png"/><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3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1.png"/><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3.emf"/><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35.emf"/><Relationship Id="rId4" Type="http://schemas.openxmlformats.org/officeDocument/2006/relationships/image" Target="../media/image34.emf"/></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6.emf"/><Relationship Id="rId5" Type="http://schemas.openxmlformats.org/officeDocument/2006/relationships/image" Target="../media/image4.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7.jpg"/><Relationship Id="rId5" Type="http://schemas.openxmlformats.org/officeDocument/2006/relationships/image" Target="../media/image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png"/><Relationship Id="rId18" Type="http://schemas.openxmlformats.org/officeDocument/2006/relationships/image" Target="../media/image50.png"/><Relationship Id="rId26" Type="http://schemas.openxmlformats.org/officeDocument/2006/relationships/image" Target="../media/image58.png"/><Relationship Id="rId3" Type="http://schemas.openxmlformats.org/officeDocument/2006/relationships/slideLayout" Target="../slideLayouts/slideLayout13.xml"/><Relationship Id="rId21" Type="http://schemas.openxmlformats.org/officeDocument/2006/relationships/image" Target="../media/image53.png"/><Relationship Id="rId7" Type="http://schemas.openxmlformats.org/officeDocument/2006/relationships/image" Target="../media/image39.png"/><Relationship Id="rId12" Type="http://schemas.openxmlformats.org/officeDocument/2006/relationships/image" Target="../media/image44.png"/><Relationship Id="rId17" Type="http://schemas.openxmlformats.org/officeDocument/2006/relationships/image" Target="../media/image49.png"/><Relationship Id="rId25" Type="http://schemas.openxmlformats.org/officeDocument/2006/relationships/image" Target="../media/image57.png"/><Relationship Id="rId2" Type="http://schemas.openxmlformats.org/officeDocument/2006/relationships/audio" Target="../media/media16.m4a"/><Relationship Id="rId16" Type="http://schemas.openxmlformats.org/officeDocument/2006/relationships/image" Target="../media/image48.png"/><Relationship Id="rId20" Type="http://schemas.openxmlformats.org/officeDocument/2006/relationships/image" Target="../media/image52.png"/><Relationship Id="rId1" Type="http://schemas.microsoft.com/office/2007/relationships/media" Target="../media/media16.m4a"/><Relationship Id="rId6" Type="http://schemas.openxmlformats.org/officeDocument/2006/relationships/image" Target="../media/image38.png"/><Relationship Id="rId11" Type="http://schemas.openxmlformats.org/officeDocument/2006/relationships/image" Target="../media/image43.png"/><Relationship Id="rId24" Type="http://schemas.openxmlformats.org/officeDocument/2006/relationships/image" Target="../media/image56.png"/><Relationship Id="rId5" Type="http://schemas.openxmlformats.org/officeDocument/2006/relationships/image" Target="../media/image9.png"/><Relationship Id="rId15" Type="http://schemas.openxmlformats.org/officeDocument/2006/relationships/image" Target="../media/image47.png"/><Relationship Id="rId23" Type="http://schemas.openxmlformats.org/officeDocument/2006/relationships/image" Target="../media/image55.png"/><Relationship Id="rId10" Type="http://schemas.openxmlformats.org/officeDocument/2006/relationships/image" Target="../media/image42.png"/><Relationship Id="rId19" Type="http://schemas.openxmlformats.org/officeDocument/2006/relationships/image" Target="../media/image51.png"/><Relationship Id="rId4" Type="http://schemas.openxmlformats.org/officeDocument/2006/relationships/notesSlide" Target="../notesSlides/notesSlide17.xml"/><Relationship Id="rId9" Type="http://schemas.openxmlformats.org/officeDocument/2006/relationships/image" Target="../media/image41.png"/><Relationship Id="rId14" Type="http://schemas.openxmlformats.org/officeDocument/2006/relationships/image" Target="../media/image46.png"/><Relationship Id="rId22" Type="http://schemas.openxmlformats.org/officeDocument/2006/relationships/image" Target="../media/image54.png"/><Relationship Id="rId27"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59.png"/><Relationship Id="rId5" Type="http://schemas.openxmlformats.org/officeDocument/2006/relationships/image" Target="../media/image4.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0.png"/><Relationship Id="rId5" Type="http://schemas.openxmlformats.org/officeDocument/2006/relationships/image" Target="../media/image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6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61.png"/><Relationship Id="rId5" Type="http://schemas.openxmlformats.org/officeDocument/2006/relationships/image" Target="../media/image4.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63.jp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61.png"/><Relationship Id="rId5" Type="http://schemas.openxmlformats.org/officeDocument/2006/relationships/image" Target="../media/image4.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66.emf"/><Relationship Id="rId3" Type="http://schemas.openxmlformats.org/officeDocument/2006/relationships/slideLayout" Target="../slideLayouts/slideLayout13.xml"/><Relationship Id="rId7" Type="http://schemas.openxmlformats.org/officeDocument/2006/relationships/image" Target="../media/image65.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64.png"/><Relationship Id="rId5" Type="http://schemas.openxmlformats.org/officeDocument/2006/relationships/image" Target="../media/image4.png"/><Relationship Id="rId4" Type="http://schemas.openxmlformats.org/officeDocument/2006/relationships/notesSlide" Target="../notesSlides/notesSlide22.xml"/><Relationship Id="rId9"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slideLayout" Target="../slideLayouts/slideLayout13.xml"/><Relationship Id="rId7" Type="http://schemas.openxmlformats.org/officeDocument/2006/relationships/image" Target="../media/image68.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67.png"/><Relationship Id="rId11" Type="http://schemas.openxmlformats.org/officeDocument/2006/relationships/image" Target="../media/image3.png"/><Relationship Id="rId5" Type="http://schemas.openxmlformats.org/officeDocument/2006/relationships/image" Target="../media/image9.png"/><Relationship Id="rId10" Type="http://schemas.openxmlformats.org/officeDocument/2006/relationships/image" Target="../media/image71.png"/><Relationship Id="rId4" Type="http://schemas.openxmlformats.org/officeDocument/2006/relationships/notesSlide" Target="../notesSlides/notesSlide23.xml"/><Relationship Id="rId9" Type="http://schemas.openxmlformats.org/officeDocument/2006/relationships/image" Target="../media/image70.png"/></Relationships>
</file>

<file path=ppt/slides/_rels/slide24.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slideLayout" Target="../slideLayouts/slideLayout13.xml"/><Relationship Id="rId7" Type="http://schemas.openxmlformats.org/officeDocument/2006/relationships/image" Target="../media/image73.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72.png"/><Relationship Id="rId5" Type="http://schemas.openxmlformats.org/officeDocument/2006/relationships/image" Target="../media/image4.png"/><Relationship Id="rId4" Type="http://schemas.openxmlformats.org/officeDocument/2006/relationships/notesSlide" Target="../notesSlides/notesSlide24.xml"/><Relationship Id="rId9" Type="http://schemas.openxmlformats.org/officeDocument/2006/relationships/image" Target="../media/image3.png"/></Relationships>
</file>

<file path=ppt/slides/_rels/slide25.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slideLayout" Target="../slideLayouts/slideLayout13.xml"/><Relationship Id="rId7" Type="http://schemas.openxmlformats.org/officeDocument/2006/relationships/image" Target="../media/image76.jp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75.png"/><Relationship Id="rId5" Type="http://schemas.openxmlformats.org/officeDocument/2006/relationships/image" Target="../media/image4.png"/><Relationship Id="rId4" Type="http://schemas.openxmlformats.org/officeDocument/2006/relationships/notesSlide" Target="../notesSlides/notesSlide25.xml"/><Relationship Id="rId9"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78.png"/><Relationship Id="rId5" Type="http://schemas.openxmlformats.org/officeDocument/2006/relationships/image" Target="../media/image9.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png"/><Relationship Id="rId5" Type="http://schemas.openxmlformats.org/officeDocument/2006/relationships/image" Target="../media/image79.png"/><Relationship Id="rId4"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pic>
        <p:nvPicPr>
          <p:cNvPr id="99" name="Google Shape;99;p25" title="Primer Fondo PPT-2 .png"/>
          <p:cNvPicPr preferRelativeResize="0"/>
          <p:nvPr/>
        </p:nvPicPr>
        <p:blipFill>
          <a:blip r:embed="rId5">
            <a:alphaModFix/>
          </a:blip>
          <a:stretch>
            <a:fillRect/>
          </a:stretch>
        </p:blipFill>
        <p:spPr>
          <a:xfrm>
            <a:off x="1850" y="0"/>
            <a:ext cx="9140300" cy="5143501"/>
          </a:xfrm>
          <a:prstGeom prst="rect">
            <a:avLst/>
          </a:prstGeom>
          <a:noFill/>
          <a:ln>
            <a:noFill/>
          </a:ln>
        </p:spPr>
      </p:pic>
      <p:sp>
        <p:nvSpPr>
          <p:cNvPr id="100" name="Google Shape;100;p25"/>
          <p:cNvSpPr txBox="1"/>
          <p:nvPr/>
        </p:nvSpPr>
        <p:spPr>
          <a:xfrm>
            <a:off x="574965" y="1191491"/>
            <a:ext cx="7940386" cy="1267390"/>
          </a:xfrm>
          <a:prstGeom prst="rect">
            <a:avLst/>
          </a:prstGeom>
          <a:noFill/>
          <a:ln>
            <a:noFill/>
          </a:ln>
        </p:spPr>
        <p:txBody>
          <a:bodyPr spcFirstLastPara="1" wrap="square" lIns="68575" tIns="34275" rIns="68575" bIns="34275" anchor="t" anchorCtr="0">
            <a:normAutofit lnSpcReduction="10000"/>
          </a:bodyPr>
          <a:lstStyle/>
          <a:p>
            <a:pPr marL="0" marR="0" lvl="0" indent="0" algn="ctr" rtl="0">
              <a:lnSpc>
                <a:spcPct val="90000"/>
              </a:lnSpc>
              <a:spcBef>
                <a:spcPts val="0"/>
              </a:spcBef>
              <a:spcAft>
                <a:spcPts val="0"/>
              </a:spcAft>
              <a:buClr>
                <a:srgbClr val="000000"/>
              </a:buClr>
              <a:buSzPts val="3000"/>
              <a:buFont typeface="Arial"/>
              <a:buNone/>
            </a:pPr>
            <a:r>
              <a:rPr lang="es-419" sz="3000" b="1" i="0" u="none" strike="noStrike" cap="none" dirty="0">
                <a:solidFill>
                  <a:srgbClr val="FFFFFF"/>
                </a:solidFill>
                <a:latin typeface="Verdana"/>
                <a:ea typeface="Verdana"/>
                <a:cs typeface="Verdana"/>
                <a:sym typeface="Verdana"/>
              </a:rPr>
              <a:t>CUENTA PÚBLICA PARTICIPATIVA</a:t>
            </a:r>
          </a:p>
          <a:p>
            <a:pPr marL="0" marR="0" lvl="0" indent="0" algn="ctr" rtl="0">
              <a:lnSpc>
                <a:spcPct val="90000"/>
              </a:lnSpc>
              <a:spcBef>
                <a:spcPts val="0"/>
              </a:spcBef>
              <a:spcAft>
                <a:spcPts val="0"/>
              </a:spcAft>
              <a:buClr>
                <a:srgbClr val="000000"/>
              </a:buClr>
              <a:buSzPts val="3000"/>
              <a:buFont typeface="Arial"/>
              <a:buNone/>
            </a:pPr>
            <a:r>
              <a:rPr lang="es-419" sz="3000" b="1" i="0" u="none" strike="noStrike" cap="none" dirty="0">
                <a:solidFill>
                  <a:srgbClr val="FFFFFF"/>
                </a:solidFill>
                <a:latin typeface="Verdana"/>
                <a:ea typeface="Verdana"/>
                <a:cs typeface="Verdana"/>
                <a:sym typeface="Verdana"/>
              </a:rPr>
              <a:t> </a:t>
            </a:r>
          </a:p>
          <a:p>
            <a:pPr marL="0" marR="0" lvl="0" indent="0" algn="ctr" rtl="0">
              <a:lnSpc>
                <a:spcPct val="90000"/>
              </a:lnSpc>
              <a:spcBef>
                <a:spcPts val="0"/>
              </a:spcBef>
              <a:spcAft>
                <a:spcPts val="0"/>
              </a:spcAft>
              <a:buClr>
                <a:srgbClr val="000000"/>
              </a:buClr>
              <a:buSzPts val="3000"/>
              <a:buFont typeface="Arial"/>
              <a:buNone/>
            </a:pPr>
            <a:r>
              <a:rPr lang="es-419" sz="3000" b="1" i="0" u="none" strike="noStrike" cap="none" dirty="0">
                <a:solidFill>
                  <a:srgbClr val="FFFFFF"/>
                </a:solidFill>
                <a:latin typeface="Verdana"/>
                <a:ea typeface="Verdana"/>
                <a:cs typeface="Verdana"/>
                <a:sym typeface="Verdana"/>
              </a:rPr>
              <a:t>GESTIÓN 2025 </a:t>
            </a:r>
            <a:endParaRPr sz="1100" b="0" i="0" u="none" strike="noStrike" cap="none" dirty="0">
              <a:solidFill>
                <a:srgbClr val="000000"/>
              </a:solidFill>
              <a:latin typeface="Arial"/>
              <a:ea typeface="Arial"/>
              <a:cs typeface="Arial"/>
              <a:sym typeface="Arial"/>
            </a:endParaRPr>
          </a:p>
        </p:txBody>
      </p:sp>
      <p:sp>
        <p:nvSpPr>
          <p:cNvPr id="101" name="Google Shape;101;p25"/>
          <p:cNvSpPr txBox="1"/>
          <p:nvPr/>
        </p:nvSpPr>
        <p:spPr>
          <a:xfrm>
            <a:off x="2162175" y="2525416"/>
            <a:ext cx="4819800" cy="259500"/>
          </a:xfrm>
          <a:prstGeom prst="rect">
            <a:avLst/>
          </a:prstGeom>
          <a:noFill/>
          <a:ln>
            <a:noFill/>
          </a:ln>
        </p:spPr>
        <p:txBody>
          <a:bodyPr spcFirstLastPara="1" wrap="square" lIns="68575" tIns="34275" rIns="68575" bIns="34275" anchor="t" anchorCtr="0">
            <a:normAutofit/>
          </a:bodyPr>
          <a:lstStyle/>
          <a:p>
            <a:pPr marL="0" marR="0" lvl="0" indent="0" algn="ctr" rtl="0">
              <a:lnSpc>
                <a:spcPct val="90000"/>
              </a:lnSpc>
              <a:spcBef>
                <a:spcPts val="0"/>
              </a:spcBef>
              <a:spcAft>
                <a:spcPts val="0"/>
              </a:spcAft>
              <a:buClr>
                <a:srgbClr val="000000"/>
              </a:buClr>
              <a:buSzPts val="1100"/>
              <a:buFont typeface="Arial"/>
              <a:buNone/>
            </a:pPr>
            <a:r>
              <a:rPr lang="es-419" sz="1100" b="0" i="0" u="none" strike="noStrike" cap="none" dirty="0">
                <a:solidFill>
                  <a:srgbClr val="FFFFFF"/>
                </a:solidFill>
                <a:latin typeface="Verdana"/>
                <a:ea typeface="Verdana"/>
                <a:cs typeface="Verdana"/>
                <a:sym typeface="Verdana"/>
              </a:rPr>
              <a:t>HOSPITAL DR. MARIO SÁNCHEZ VERGARA LA CALERA</a:t>
            </a:r>
            <a:endParaRPr sz="1100" b="0" i="0" u="none" strike="noStrike" cap="none" dirty="0">
              <a:solidFill>
                <a:srgbClr val="595959"/>
              </a:solidFill>
              <a:latin typeface="Arial"/>
              <a:ea typeface="Arial"/>
              <a:cs typeface="Arial"/>
              <a:sym typeface="Arial"/>
            </a:endParaRPr>
          </a:p>
        </p:txBody>
      </p:sp>
      <p:sp>
        <p:nvSpPr>
          <p:cNvPr id="102" name="Google Shape;102;p25"/>
          <p:cNvSpPr txBox="1"/>
          <p:nvPr/>
        </p:nvSpPr>
        <p:spPr>
          <a:xfrm>
            <a:off x="5693838" y="3441673"/>
            <a:ext cx="2991000" cy="196500"/>
          </a:xfrm>
          <a:prstGeom prst="rect">
            <a:avLst/>
          </a:prstGeom>
          <a:noFill/>
          <a:ln>
            <a:noFill/>
          </a:ln>
        </p:spPr>
        <p:txBody>
          <a:bodyPr spcFirstLastPara="1" wrap="square" lIns="68575" tIns="34275" rIns="68575" bIns="34275" anchor="t" anchorCtr="0">
            <a:noAutofit/>
          </a:bodyPr>
          <a:lstStyle/>
          <a:p>
            <a:pPr marL="0" marR="0" lvl="0" indent="0" algn="ctr" rtl="0">
              <a:lnSpc>
                <a:spcPct val="90000"/>
              </a:lnSpc>
              <a:spcBef>
                <a:spcPts val="0"/>
              </a:spcBef>
              <a:spcAft>
                <a:spcPts val="0"/>
              </a:spcAft>
              <a:buClr>
                <a:srgbClr val="FFFFFF"/>
              </a:buClr>
              <a:buSzPct val="100000"/>
              <a:buFont typeface="Arial"/>
              <a:buNone/>
            </a:pPr>
            <a:r>
              <a:rPr lang="es-419" sz="1200" b="0" i="0" u="none" strike="noStrike" cap="none" dirty="0">
                <a:solidFill>
                  <a:srgbClr val="FFFFFF"/>
                </a:solidFill>
                <a:latin typeface="Verdana"/>
                <a:ea typeface="Verdana"/>
                <a:cs typeface="Verdana"/>
                <a:sym typeface="Verdana"/>
              </a:rPr>
              <a:t>DRA. AMPARO CUBILLOS B.</a:t>
            </a:r>
          </a:p>
          <a:p>
            <a:pPr marL="0" marR="0" lvl="0" indent="0" algn="ctr" rtl="0">
              <a:lnSpc>
                <a:spcPct val="90000"/>
              </a:lnSpc>
              <a:spcBef>
                <a:spcPts val="0"/>
              </a:spcBef>
              <a:spcAft>
                <a:spcPts val="0"/>
              </a:spcAft>
              <a:buClr>
                <a:srgbClr val="FFFFFF"/>
              </a:buClr>
              <a:buSzPct val="100000"/>
              <a:buFont typeface="Arial"/>
              <a:buNone/>
            </a:pPr>
            <a:r>
              <a:rPr lang="es-419" sz="1200" dirty="0">
                <a:solidFill>
                  <a:srgbClr val="FFFFFF"/>
                </a:solidFill>
                <a:latin typeface="Verdana"/>
                <a:ea typeface="Verdana"/>
                <a:sym typeface="Verdana"/>
              </a:rPr>
              <a:t>DIRECTORA (S)</a:t>
            </a:r>
            <a:endParaRPr sz="1200" b="0" i="0" u="none" strike="noStrike" cap="none" dirty="0">
              <a:solidFill>
                <a:srgbClr val="000000"/>
              </a:solidFill>
              <a:latin typeface="Arial"/>
              <a:ea typeface="Arial"/>
              <a:cs typeface="Arial"/>
              <a:sym typeface="Arial"/>
            </a:endParaRPr>
          </a:p>
        </p:txBody>
      </p:sp>
      <p:pic>
        <p:nvPicPr>
          <p:cNvPr id="103" name="Google Shape;103;p25"/>
          <p:cNvPicPr preferRelativeResize="0"/>
          <p:nvPr/>
        </p:nvPicPr>
        <p:blipFill>
          <a:blip r:embed="rId6">
            <a:alphaModFix/>
          </a:blip>
          <a:stretch>
            <a:fillRect/>
          </a:stretch>
        </p:blipFill>
        <p:spPr>
          <a:xfrm>
            <a:off x="1178727" y="3175166"/>
            <a:ext cx="2991002" cy="1381583"/>
          </a:xfrm>
          <a:prstGeom prst="rect">
            <a:avLst/>
          </a:prstGeom>
          <a:noFill/>
          <a:ln>
            <a:noFill/>
          </a:ln>
        </p:spPr>
      </p:pic>
      <p:pic>
        <p:nvPicPr>
          <p:cNvPr id="4" name="Audio 3">
            <a:extLst>
              <a:ext uri="{FF2B5EF4-FFF2-40B4-BE49-F238E27FC236}">
                <a16:creationId xmlns:a16="http://schemas.microsoft.com/office/drawing/2014/main" id="{33F397EE-1722-B6EB-7364-93482B1C75F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91"/>
    </mc:Choice>
    <mc:Fallback>
      <p:transition spd="slow" advTm="9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pic>
        <p:nvPicPr>
          <p:cNvPr id="108" name="Google Shape;108;p26" title="Fondo PPT-1.png"/>
          <p:cNvPicPr preferRelativeResize="0"/>
          <p:nvPr/>
        </p:nvPicPr>
        <p:blipFill>
          <a:blip r:embed="rId5">
            <a:alphaModFix/>
          </a:blip>
          <a:stretch>
            <a:fillRect/>
          </a:stretch>
        </p:blipFill>
        <p:spPr>
          <a:xfrm>
            <a:off x="0" y="0"/>
            <a:ext cx="9144000" cy="5143500"/>
          </a:xfrm>
          <a:prstGeom prst="rect">
            <a:avLst/>
          </a:prstGeom>
          <a:noFill/>
          <a:ln>
            <a:noFill/>
          </a:ln>
        </p:spPr>
      </p:pic>
      <p:pic>
        <p:nvPicPr>
          <p:cNvPr id="7" name="Imagen 6">
            <a:extLst>
              <a:ext uri="{FF2B5EF4-FFF2-40B4-BE49-F238E27FC236}">
                <a16:creationId xmlns:a16="http://schemas.microsoft.com/office/drawing/2014/main" id="{91624D5F-124D-3C3D-E3F9-9C3A35C17183}"/>
              </a:ext>
            </a:extLst>
          </p:cNvPr>
          <p:cNvPicPr>
            <a:picLocks noChangeAspect="1"/>
          </p:cNvPicPr>
          <p:nvPr/>
        </p:nvPicPr>
        <p:blipFill>
          <a:blip r:embed="rId6"/>
          <a:stretch>
            <a:fillRect/>
          </a:stretch>
        </p:blipFill>
        <p:spPr>
          <a:xfrm>
            <a:off x="969818" y="417461"/>
            <a:ext cx="7595595" cy="4308578"/>
          </a:xfrm>
          <a:prstGeom prst="rect">
            <a:avLst/>
          </a:prstGeom>
        </p:spPr>
      </p:pic>
      <p:pic>
        <p:nvPicPr>
          <p:cNvPr id="15" name="Audio 14">
            <a:extLst>
              <a:ext uri="{FF2B5EF4-FFF2-40B4-BE49-F238E27FC236}">
                <a16:creationId xmlns:a16="http://schemas.microsoft.com/office/drawing/2014/main" id="{E6C6BBA1-4642-6AB2-643B-94280F37585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565"/>
    </mc:Choice>
    <mc:Fallback>
      <p:transition spd="slow" advTm="1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115" name="Google Shape;115;p27" title="Fondo PPT-1.png"/>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p:cNvSpPr txBox="1"/>
          <p:nvPr/>
        </p:nvSpPr>
        <p:spPr>
          <a:xfrm>
            <a:off x="540327" y="767914"/>
            <a:ext cx="8340436" cy="388200"/>
          </a:xfrm>
          <a:prstGeom prst="rect">
            <a:avLst/>
          </a:prstGeom>
          <a:noFill/>
          <a:ln>
            <a:noFill/>
          </a:ln>
        </p:spPr>
        <p:txBody>
          <a:bodyPr spcFirstLastPara="1" wrap="square" lIns="68575" tIns="34275" rIns="68575" bIns="34275" anchor="t" anchorCtr="0">
            <a:noAutofit/>
          </a:bodyPr>
          <a:lstStyle/>
          <a:p>
            <a:pPr>
              <a:lnSpc>
                <a:spcPct val="107000"/>
              </a:lnSpc>
              <a:spcAft>
                <a:spcPts val="800"/>
              </a:spcAft>
              <a:buNone/>
            </a:pPr>
            <a:r>
              <a:rPr lang="es-ES" sz="20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Población Asignada Hospital 97.147 Habitantes (La Calera, Hijuelas y Nogales)</a:t>
            </a:r>
            <a:endParaRPr lang="es-CL" sz="20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3" name="Imagen 2">
            <a:extLst>
              <a:ext uri="{FF2B5EF4-FFF2-40B4-BE49-F238E27FC236}">
                <a16:creationId xmlns:a16="http://schemas.microsoft.com/office/drawing/2014/main" id="{62B2EF17-604C-E30F-9C2C-A5627E2C9435}"/>
              </a:ext>
            </a:extLst>
          </p:cNvPr>
          <p:cNvPicPr>
            <a:picLocks noChangeAspect="1"/>
          </p:cNvPicPr>
          <p:nvPr/>
        </p:nvPicPr>
        <p:blipFill>
          <a:blip r:embed="rId6"/>
          <a:stretch>
            <a:fillRect/>
          </a:stretch>
        </p:blipFill>
        <p:spPr>
          <a:xfrm>
            <a:off x="4294910" y="1311226"/>
            <a:ext cx="4153410" cy="2944915"/>
          </a:xfrm>
          <a:prstGeom prst="rect">
            <a:avLst/>
          </a:prstGeom>
        </p:spPr>
      </p:pic>
      <p:pic>
        <p:nvPicPr>
          <p:cNvPr id="5" name="Imagen 4">
            <a:extLst>
              <a:ext uri="{FF2B5EF4-FFF2-40B4-BE49-F238E27FC236}">
                <a16:creationId xmlns:a16="http://schemas.microsoft.com/office/drawing/2014/main" id="{5D383BAA-985C-F4BE-B67D-31259E2D9E93}"/>
              </a:ext>
            </a:extLst>
          </p:cNvPr>
          <p:cNvPicPr>
            <a:picLocks noChangeAspect="1"/>
          </p:cNvPicPr>
          <p:nvPr/>
        </p:nvPicPr>
        <p:blipFill>
          <a:blip r:embed="rId7"/>
          <a:stretch>
            <a:fillRect/>
          </a:stretch>
        </p:blipFill>
        <p:spPr>
          <a:xfrm>
            <a:off x="985034" y="1355100"/>
            <a:ext cx="1353429" cy="3139712"/>
          </a:xfrm>
          <a:prstGeom prst="rect">
            <a:avLst/>
          </a:prstGeom>
        </p:spPr>
      </p:pic>
      <p:pic>
        <p:nvPicPr>
          <p:cNvPr id="7" name="Imagen 6">
            <a:extLst>
              <a:ext uri="{FF2B5EF4-FFF2-40B4-BE49-F238E27FC236}">
                <a16:creationId xmlns:a16="http://schemas.microsoft.com/office/drawing/2014/main" id="{9348B9FE-09B1-4387-5E28-2ABE1EE63198}"/>
              </a:ext>
            </a:extLst>
          </p:cNvPr>
          <p:cNvPicPr>
            <a:picLocks noChangeAspect="1"/>
          </p:cNvPicPr>
          <p:nvPr/>
        </p:nvPicPr>
        <p:blipFill>
          <a:blip r:embed="rId8"/>
          <a:stretch>
            <a:fillRect/>
          </a:stretch>
        </p:blipFill>
        <p:spPr>
          <a:xfrm>
            <a:off x="2343575" y="1355100"/>
            <a:ext cx="1411007" cy="3165232"/>
          </a:xfrm>
          <a:prstGeom prst="rect">
            <a:avLst/>
          </a:prstGeom>
        </p:spPr>
      </p:pic>
      <p:pic>
        <p:nvPicPr>
          <p:cNvPr id="6" name="Audio 5">
            <a:extLst>
              <a:ext uri="{FF2B5EF4-FFF2-40B4-BE49-F238E27FC236}">
                <a16:creationId xmlns:a16="http://schemas.microsoft.com/office/drawing/2014/main" id="{E58C960C-3A25-F389-2CEF-70AF549570D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553"/>
    </mc:Choice>
    <mc:Fallback>
      <p:transition spd="slow" advTm="20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2">
          <a:extLst>
            <a:ext uri="{FF2B5EF4-FFF2-40B4-BE49-F238E27FC236}">
              <a16:creationId xmlns:a16="http://schemas.microsoft.com/office/drawing/2014/main" id="{30FA926F-B8E5-0E4C-99CE-556C914D725E}"/>
            </a:ext>
          </a:extLst>
        </p:cNvPr>
        <p:cNvGrpSpPr/>
        <p:nvPr/>
      </p:nvGrpSpPr>
      <p:grpSpPr>
        <a:xfrm>
          <a:off x="0" y="0"/>
          <a:ext cx="0" cy="0"/>
          <a:chOff x="0" y="0"/>
          <a:chExt cx="0" cy="0"/>
        </a:xfrm>
      </p:grpSpPr>
      <p:pic>
        <p:nvPicPr>
          <p:cNvPr id="123" name="Google Shape;123;p28" title="Fondo PPT-3.png">
            <a:extLst>
              <a:ext uri="{FF2B5EF4-FFF2-40B4-BE49-F238E27FC236}">
                <a16:creationId xmlns:a16="http://schemas.microsoft.com/office/drawing/2014/main" id="{1B901B6A-2320-5597-65D0-C58131C031DE}"/>
              </a:ext>
            </a:extLst>
          </p:cNvPr>
          <p:cNvPicPr preferRelativeResize="0"/>
          <p:nvPr/>
        </p:nvPicPr>
        <p:blipFill>
          <a:blip r:embed="rId5">
            <a:alphaModFix/>
          </a:blip>
          <a:stretch>
            <a:fillRect/>
          </a:stretch>
        </p:blipFill>
        <p:spPr>
          <a:xfrm>
            <a:off x="0" y="1339"/>
            <a:ext cx="9143998" cy="5140822"/>
          </a:xfrm>
          <a:prstGeom prst="rect">
            <a:avLst/>
          </a:prstGeom>
          <a:noFill/>
          <a:ln>
            <a:noFill/>
          </a:ln>
        </p:spPr>
      </p:pic>
      <p:pic>
        <p:nvPicPr>
          <p:cNvPr id="4" name="Imagen 3">
            <a:extLst>
              <a:ext uri="{FF2B5EF4-FFF2-40B4-BE49-F238E27FC236}">
                <a16:creationId xmlns:a16="http://schemas.microsoft.com/office/drawing/2014/main" id="{FFDB5DD0-DB5E-8AD7-B80E-12E4812B990E}"/>
              </a:ext>
            </a:extLst>
          </p:cNvPr>
          <p:cNvPicPr>
            <a:picLocks noChangeAspect="1"/>
          </p:cNvPicPr>
          <p:nvPr/>
        </p:nvPicPr>
        <p:blipFill>
          <a:blip r:embed="rId6"/>
          <a:stretch>
            <a:fillRect/>
          </a:stretch>
        </p:blipFill>
        <p:spPr>
          <a:xfrm>
            <a:off x="0" y="392747"/>
            <a:ext cx="9144000" cy="4359362"/>
          </a:xfrm>
          <a:prstGeom prst="rect">
            <a:avLst/>
          </a:prstGeom>
        </p:spPr>
      </p:pic>
      <p:sp>
        <p:nvSpPr>
          <p:cNvPr id="126" name="Google Shape;126;p28">
            <a:extLst>
              <a:ext uri="{FF2B5EF4-FFF2-40B4-BE49-F238E27FC236}">
                <a16:creationId xmlns:a16="http://schemas.microsoft.com/office/drawing/2014/main" id="{85D75DDC-B5B5-5E67-8589-CDDE851EE85F}"/>
              </a:ext>
            </a:extLst>
          </p:cNvPr>
          <p:cNvSpPr txBox="1"/>
          <p:nvPr/>
        </p:nvSpPr>
        <p:spPr>
          <a:xfrm>
            <a:off x="5004996" y="1116886"/>
            <a:ext cx="4088973" cy="388200"/>
          </a:xfrm>
          <a:prstGeom prst="rect">
            <a:avLst/>
          </a:prstGeom>
          <a:noFill/>
          <a:ln>
            <a:noFill/>
          </a:ln>
        </p:spPr>
        <p:txBody>
          <a:bodyPr spcFirstLastPara="1" wrap="square" lIns="68575" tIns="34275" rIns="68575" bIns="34275" anchor="t" anchorCtr="0">
            <a:noAutofit/>
          </a:bodyPr>
          <a:lstStyle/>
          <a:p>
            <a:pPr marL="0" marR="0" lvl="0" indent="0" algn="l" rtl="0">
              <a:lnSpc>
                <a:spcPct val="90000"/>
              </a:lnSpc>
              <a:spcBef>
                <a:spcPts val="0"/>
              </a:spcBef>
              <a:spcAft>
                <a:spcPts val="0"/>
              </a:spcAft>
              <a:buClr>
                <a:srgbClr val="000000"/>
              </a:buClr>
              <a:buSzPts val="2100"/>
              <a:buFont typeface="Arial"/>
              <a:buNone/>
            </a:pPr>
            <a:r>
              <a:rPr lang="es-419" sz="4000" b="1" i="0" u="none" strike="noStrike" cap="none" dirty="0">
                <a:solidFill>
                  <a:schemeClr val="lt1"/>
                </a:solidFill>
                <a:latin typeface="Verdana"/>
                <a:ea typeface="Verdana"/>
                <a:cs typeface="Verdana"/>
                <a:sym typeface="Verdana"/>
              </a:rPr>
              <a:t>GESTIÓN ASISTENCIAL</a:t>
            </a:r>
            <a:endParaRPr sz="4000" b="0" i="0" u="none" strike="noStrike" cap="none" dirty="0">
              <a:solidFill>
                <a:schemeClr val="lt1"/>
              </a:solidFill>
              <a:latin typeface="Arial"/>
              <a:ea typeface="Arial"/>
              <a:cs typeface="Arial"/>
              <a:sym typeface="Arial"/>
            </a:endParaRPr>
          </a:p>
        </p:txBody>
      </p:sp>
      <p:pic>
        <p:nvPicPr>
          <p:cNvPr id="6" name="Audio 5">
            <a:extLst>
              <a:ext uri="{FF2B5EF4-FFF2-40B4-BE49-F238E27FC236}">
                <a16:creationId xmlns:a16="http://schemas.microsoft.com/office/drawing/2014/main" id="{28D32457-4516-4B79-5A1F-8EF4D8178C5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080249786"/>
      </p:ext>
    </p:extLst>
  </p:cSld>
  <p:clrMapOvr>
    <a:masterClrMapping/>
  </p:clrMapOvr>
  <mc:AlternateContent xmlns:mc="http://schemas.openxmlformats.org/markup-compatibility/2006">
    <mc:Choice xmlns:p14="http://schemas.microsoft.com/office/powerpoint/2010/main" Requires="p14">
      <p:transition spd="slow" p14:dur="2000" advTm="6442"/>
    </mc:Choice>
    <mc:Fallback>
      <p:transition spd="slow" advTm="6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115" name="Google Shape;115;p27" title="Fondo PPT-1.png"/>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p:cNvSpPr txBox="1"/>
          <p:nvPr/>
        </p:nvSpPr>
        <p:spPr>
          <a:xfrm>
            <a:off x="940384" y="706429"/>
            <a:ext cx="7886700"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i="0" u="none" strike="noStrike" cap="none" dirty="0">
                <a:solidFill>
                  <a:srgbClr val="2E3192"/>
                </a:solidFill>
                <a:latin typeface="Verdana"/>
                <a:ea typeface="Verdana"/>
                <a:cs typeface="Verdana"/>
                <a:sym typeface="Verdana"/>
              </a:rPr>
              <a:t>INDICADORES DE EFICIENCIA HOSPITALARIA</a:t>
            </a:r>
            <a:endParaRPr sz="1100" b="0" i="0" u="none" strike="noStrike" cap="none" dirty="0">
              <a:solidFill>
                <a:srgbClr val="2E3192"/>
              </a:solidFill>
              <a:latin typeface="Arial"/>
              <a:ea typeface="Arial"/>
              <a:cs typeface="Arial"/>
              <a:sym typeface="Arial"/>
            </a:endParaRPr>
          </a:p>
        </p:txBody>
      </p:sp>
      <p:pic>
        <p:nvPicPr>
          <p:cNvPr id="7" name="Imagen 6">
            <a:extLst>
              <a:ext uri="{FF2B5EF4-FFF2-40B4-BE49-F238E27FC236}">
                <a16:creationId xmlns:a16="http://schemas.microsoft.com/office/drawing/2014/main" id="{28A67F43-D7E3-1B11-5325-18ECCDDB924A}"/>
              </a:ext>
            </a:extLst>
          </p:cNvPr>
          <p:cNvPicPr>
            <a:picLocks noChangeAspect="1"/>
          </p:cNvPicPr>
          <p:nvPr/>
        </p:nvPicPr>
        <p:blipFill>
          <a:blip r:embed="rId6"/>
          <a:stretch>
            <a:fillRect/>
          </a:stretch>
        </p:blipFill>
        <p:spPr>
          <a:xfrm>
            <a:off x="483442" y="1402412"/>
            <a:ext cx="5514975" cy="638175"/>
          </a:xfrm>
          <a:prstGeom prst="rect">
            <a:avLst/>
          </a:prstGeom>
        </p:spPr>
      </p:pic>
      <p:pic>
        <p:nvPicPr>
          <p:cNvPr id="9" name="Imagen 8">
            <a:extLst>
              <a:ext uri="{FF2B5EF4-FFF2-40B4-BE49-F238E27FC236}">
                <a16:creationId xmlns:a16="http://schemas.microsoft.com/office/drawing/2014/main" id="{9A9F8B95-B2B9-D7EC-6452-D1C1199D23B7}"/>
              </a:ext>
            </a:extLst>
          </p:cNvPr>
          <p:cNvPicPr>
            <a:picLocks noChangeAspect="1"/>
          </p:cNvPicPr>
          <p:nvPr/>
        </p:nvPicPr>
        <p:blipFill>
          <a:blip r:embed="rId7"/>
          <a:stretch>
            <a:fillRect/>
          </a:stretch>
        </p:blipFill>
        <p:spPr>
          <a:xfrm>
            <a:off x="483442" y="2503604"/>
            <a:ext cx="5514975" cy="638175"/>
          </a:xfrm>
          <a:prstGeom prst="rect">
            <a:avLst/>
          </a:prstGeom>
        </p:spPr>
      </p:pic>
      <p:pic>
        <p:nvPicPr>
          <p:cNvPr id="11" name="Imagen 10">
            <a:extLst>
              <a:ext uri="{FF2B5EF4-FFF2-40B4-BE49-F238E27FC236}">
                <a16:creationId xmlns:a16="http://schemas.microsoft.com/office/drawing/2014/main" id="{3B26FA93-F6AA-E7F2-1846-624A5906F0D1}"/>
              </a:ext>
            </a:extLst>
          </p:cNvPr>
          <p:cNvPicPr>
            <a:picLocks noChangeAspect="1"/>
          </p:cNvPicPr>
          <p:nvPr/>
        </p:nvPicPr>
        <p:blipFill>
          <a:blip r:embed="rId8"/>
          <a:stretch>
            <a:fillRect/>
          </a:stretch>
        </p:blipFill>
        <p:spPr>
          <a:xfrm>
            <a:off x="483442" y="3604796"/>
            <a:ext cx="5514975" cy="638175"/>
          </a:xfrm>
          <a:prstGeom prst="rect">
            <a:avLst/>
          </a:prstGeom>
        </p:spPr>
      </p:pic>
      <p:pic>
        <p:nvPicPr>
          <p:cNvPr id="13" name="Imagen 12">
            <a:extLst>
              <a:ext uri="{FF2B5EF4-FFF2-40B4-BE49-F238E27FC236}">
                <a16:creationId xmlns:a16="http://schemas.microsoft.com/office/drawing/2014/main" id="{550FDC34-D002-3175-55FE-F15A60EE5BD0}"/>
              </a:ext>
            </a:extLst>
          </p:cNvPr>
          <p:cNvPicPr>
            <a:picLocks noChangeAspect="1"/>
          </p:cNvPicPr>
          <p:nvPr/>
        </p:nvPicPr>
        <p:blipFill>
          <a:blip r:embed="rId9"/>
          <a:stretch>
            <a:fillRect/>
          </a:stretch>
        </p:blipFill>
        <p:spPr>
          <a:xfrm>
            <a:off x="7571208" y="1310460"/>
            <a:ext cx="1255876" cy="2222450"/>
          </a:xfrm>
          <a:prstGeom prst="rect">
            <a:avLst/>
          </a:prstGeom>
        </p:spPr>
      </p:pic>
      <p:pic>
        <p:nvPicPr>
          <p:cNvPr id="15" name="Imagen 14">
            <a:extLst>
              <a:ext uri="{FF2B5EF4-FFF2-40B4-BE49-F238E27FC236}">
                <a16:creationId xmlns:a16="http://schemas.microsoft.com/office/drawing/2014/main" id="{EABC64B3-B45A-976E-CFAF-EB51F901C19E}"/>
              </a:ext>
            </a:extLst>
          </p:cNvPr>
          <p:cNvPicPr>
            <a:picLocks noChangeAspect="1"/>
          </p:cNvPicPr>
          <p:nvPr/>
        </p:nvPicPr>
        <p:blipFill>
          <a:blip r:embed="rId10"/>
          <a:stretch>
            <a:fillRect/>
          </a:stretch>
        </p:blipFill>
        <p:spPr>
          <a:xfrm>
            <a:off x="6314905" y="1801058"/>
            <a:ext cx="1256303" cy="2441913"/>
          </a:xfrm>
          <a:prstGeom prst="rect">
            <a:avLst/>
          </a:prstGeom>
        </p:spPr>
      </p:pic>
      <p:pic>
        <p:nvPicPr>
          <p:cNvPr id="35" name="Audio 34">
            <a:extLst>
              <a:ext uri="{FF2B5EF4-FFF2-40B4-BE49-F238E27FC236}">
                <a16:creationId xmlns:a16="http://schemas.microsoft.com/office/drawing/2014/main" id="{856F4526-B0F7-19EE-6197-48C8ED46156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5080"/>
    </mc:Choice>
    <mc:Fallback>
      <p:transition spd="slow" advTm="75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A9701A29-D186-206F-E78A-9BCD19E38884}"/>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37439159-002D-86C8-9879-244B160512E9}"/>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7C6C277B-1C99-9396-85C5-EE6537EDDBD0}"/>
              </a:ext>
            </a:extLst>
          </p:cNvPr>
          <p:cNvSpPr txBox="1"/>
          <p:nvPr/>
        </p:nvSpPr>
        <p:spPr>
          <a:xfrm>
            <a:off x="2659210" y="503248"/>
            <a:ext cx="3825579"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SERVICIO DE URGENCIA </a:t>
            </a:r>
            <a:endParaRPr sz="1100" b="0" i="0" u="none" strike="noStrike" cap="none" dirty="0">
              <a:solidFill>
                <a:srgbClr val="2E3192"/>
              </a:solidFill>
              <a:latin typeface="Arial"/>
              <a:ea typeface="Arial"/>
              <a:cs typeface="Arial"/>
              <a:sym typeface="Arial"/>
            </a:endParaRPr>
          </a:p>
        </p:txBody>
      </p:sp>
      <p:pic>
        <p:nvPicPr>
          <p:cNvPr id="3" name="Imagen 2">
            <a:extLst>
              <a:ext uri="{FF2B5EF4-FFF2-40B4-BE49-F238E27FC236}">
                <a16:creationId xmlns:a16="http://schemas.microsoft.com/office/drawing/2014/main" id="{06EE3A72-6CC9-B626-C467-114E45B896C0}"/>
              </a:ext>
            </a:extLst>
          </p:cNvPr>
          <p:cNvPicPr>
            <a:picLocks noChangeAspect="1"/>
          </p:cNvPicPr>
          <p:nvPr/>
        </p:nvPicPr>
        <p:blipFill>
          <a:blip r:embed="rId6">
            <a:alphaModFix amt="20000"/>
          </a:blip>
          <a:stretch>
            <a:fillRect/>
          </a:stretch>
        </p:blipFill>
        <p:spPr>
          <a:xfrm>
            <a:off x="0" y="1934"/>
            <a:ext cx="9144000" cy="5141566"/>
          </a:xfrm>
          <a:prstGeom prst="rect">
            <a:avLst/>
          </a:prstGeom>
        </p:spPr>
      </p:pic>
      <p:pic>
        <p:nvPicPr>
          <p:cNvPr id="7" name="Imagen 6">
            <a:extLst>
              <a:ext uri="{FF2B5EF4-FFF2-40B4-BE49-F238E27FC236}">
                <a16:creationId xmlns:a16="http://schemas.microsoft.com/office/drawing/2014/main" id="{E8C1ED4C-1EB1-14DC-8AC0-3B84D7093E9B}"/>
              </a:ext>
            </a:extLst>
          </p:cNvPr>
          <p:cNvPicPr>
            <a:picLocks noChangeAspect="1"/>
          </p:cNvPicPr>
          <p:nvPr/>
        </p:nvPicPr>
        <p:blipFill>
          <a:blip r:embed="rId7"/>
          <a:stretch>
            <a:fillRect/>
          </a:stretch>
        </p:blipFill>
        <p:spPr>
          <a:xfrm>
            <a:off x="5394614" y="2111952"/>
            <a:ext cx="3749386" cy="2249632"/>
          </a:xfrm>
          <a:prstGeom prst="rect">
            <a:avLst/>
          </a:prstGeom>
        </p:spPr>
      </p:pic>
      <p:pic>
        <p:nvPicPr>
          <p:cNvPr id="4" name="Imagen 3">
            <a:extLst>
              <a:ext uri="{FF2B5EF4-FFF2-40B4-BE49-F238E27FC236}">
                <a16:creationId xmlns:a16="http://schemas.microsoft.com/office/drawing/2014/main" id="{48F72136-17CB-52DB-5783-8893BE15D143}"/>
              </a:ext>
            </a:extLst>
          </p:cNvPr>
          <p:cNvPicPr>
            <a:picLocks noChangeAspect="1"/>
          </p:cNvPicPr>
          <p:nvPr/>
        </p:nvPicPr>
        <p:blipFill>
          <a:blip r:embed="rId8"/>
          <a:stretch>
            <a:fillRect/>
          </a:stretch>
        </p:blipFill>
        <p:spPr>
          <a:xfrm>
            <a:off x="0" y="2111953"/>
            <a:ext cx="5732051" cy="2249632"/>
          </a:xfrm>
          <a:prstGeom prst="rect">
            <a:avLst/>
          </a:prstGeom>
        </p:spPr>
      </p:pic>
      <p:pic>
        <p:nvPicPr>
          <p:cNvPr id="8" name="Audio 7">
            <a:extLst>
              <a:ext uri="{FF2B5EF4-FFF2-40B4-BE49-F238E27FC236}">
                <a16:creationId xmlns:a16="http://schemas.microsoft.com/office/drawing/2014/main" id="{568E49CA-F4FF-6F8D-A512-2C8890428D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2872525217"/>
      </p:ext>
    </p:extLst>
  </p:cSld>
  <p:clrMapOvr>
    <a:masterClrMapping/>
  </p:clrMapOvr>
  <mc:AlternateContent xmlns:mc="http://schemas.openxmlformats.org/markup-compatibility/2006">
    <mc:Choice xmlns:p14="http://schemas.microsoft.com/office/powerpoint/2010/main" Requires="p14">
      <p:transition spd="slow" p14:dur="2000" advTm="25936"/>
    </mc:Choice>
    <mc:Fallback>
      <p:transition spd="slow" advTm="25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AB1F7FA7-D24D-48A0-8600-F047FBA57DB4}"/>
            </a:ext>
          </a:extLst>
        </p:cNvPr>
        <p:cNvGrpSpPr/>
        <p:nvPr/>
      </p:nvGrpSpPr>
      <p:grpSpPr>
        <a:xfrm>
          <a:off x="0" y="0"/>
          <a:ext cx="0" cy="0"/>
          <a:chOff x="0" y="0"/>
          <a:chExt cx="0" cy="0"/>
        </a:xfrm>
      </p:grpSpPr>
      <p:pic>
        <p:nvPicPr>
          <p:cNvPr id="10" name="Imagen 9">
            <a:extLst>
              <a:ext uri="{FF2B5EF4-FFF2-40B4-BE49-F238E27FC236}">
                <a16:creationId xmlns:a16="http://schemas.microsoft.com/office/drawing/2014/main" id="{09036EB7-7A97-9460-7A4C-7C05177D9115}"/>
              </a:ext>
            </a:extLst>
          </p:cNvPr>
          <p:cNvPicPr>
            <a:picLocks noChangeAspect="1"/>
          </p:cNvPicPr>
          <p:nvPr/>
        </p:nvPicPr>
        <p:blipFill>
          <a:blip r:embed="rId5"/>
          <a:stretch>
            <a:fillRect/>
          </a:stretch>
        </p:blipFill>
        <p:spPr>
          <a:xfrm>
            <a:off x="1354" y="0"/>
            <a:ext cx="9141292" cy="5143500"/>
          </a:xfrm>
          <a:prstGeom prst="rect">
            <a:avLst/>
          </a:prstGeom>
        </p:spPr>
      </p:pic>
      <p:sp>
        <p:nvSpPr>
          <p:cNvPr id="118" name="Google Shape;118;p27">
            <a:extLst>
              <a:ext uri="{FF2B5EF4-FFF2-40B4-BE49-F238E27FC236}">
                <a16:creationId xmlns:a16="http://schemas.microsoft.com/office/drawing/2014/main" id="{9505B691-8662-6833-013D-936C26816252}"/>
              </a:ext>
            </a:extLst>
          </p:cNvPr>
          <p:cNvSpPr txBox="1"/>
          <p:nvPr/>
        </p:nvSpPr>
        <p:spPr>
          <a:xfrm>
            <a:off x="781057" y="585732"/>
            <a:ext cx="7886700"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SALA PROCEDIMIENTOS Y PABELLÓN C.MENOR</a:t>
            </a:r>
            <a:endParaRPr sz="1100" b="0" i="0" u="none" strike="noStrike" cap="none" dirty="0">
              <a:solidFill>
                <a:srgbClr val="2E3192"/>
              </a:solidFill>
              <a:latin typeface="Arial"/>
              <a:ea typeface="Arial"/>
              <a:cs typeface="Arial"/>
              <a:sym typeface="Arial"/>
            </a:endParaRPr>
          </a:p>
        </p:txBody>
      </p:sp>
      <p:pic>
        <p:nvPicPr>
          <p:cNvPr id="3" name="Imagen 2">
            <a:extLst>
              <a:ext uri="{FF2B5EF4-FFF2-40B4-BE49-F238E27FC236}">
                <a16:creationId xmlns:a16="http://schemas.microsoft.com/office/drawing/2014/main" id="{568FF262-8CC6-3529-119D-3D2D093986E3}"/>
              </a:ext>
            </a:extLst>
          </p:cNvPr>
          <p:cNvPicPr>
            <a:picLocks noChangeAspect="1"/>
          </p:cNvPicPr>
          <p:nvPr/>
        </p:nvPicPr>
        <p:blipFill>
          <a:blip r:embed="rId6"/>
          <a:stretch>
            <a:fillRect/>
          </a:stretch>
        </p:blipFill>
        <p:spPr>
          <a:xfrm>
            <a:off x="282199" y="1143000"/>
            <a:ext cx="1242233" cy="2760518"/>
          </a:xfrm>
          <a:prstGeom prst="rect">
            <a:avLst/>
          </a:prstGeom>
        </p:spPr>
      </p:pic>
      <p:pic>
        <p:nvPicPr>
          <p:cNvPr id="4" name="Imagen 3">
            <a:extLst>
              <a:ext uri="{FF2B5EF4-FFF2-40B4-BE49-F238E27FC236}">
                <a16:creationId xmlns:a16="http://schemas.microsoft.com/office/drawing/2014/main" id="{0B6E27DD-1C8C-D70F-6973-6AC2D368CC37}"/>
              </a:ext>
            </a:extLst>
          </p:cNvPr>
          <p:cNvPicPr>
            <a:picLocks noChangeAspect="1"/>
          </p:cNvPicPr>
          <p:nvPr/>
        </p:nvPicPr>
        <p:blipFill>
          <a:blip r:embed="rId7"/>
          <a:stretch>
            <a:fillRect/>
          </a:stretch>
        </p:blipFill>
        <p:spPr>
          <a:xfrm>
            <a:off x="1524432" y="1537050"/>
            <a:ext cx="931230" cy="2069400"/>
          </a:xfrm>
          <a:prstGeom prst="rect">
            <a:avLst/>
          </a:prstGeom>
        </p:spPr>
      </p:pic>
      <p:pic>
        <p:nvPicPr>
          <p:cNvPr id="6" name="Imagen 5">
            <a:extLst>
              <a:ext uri="{FF2B5EF4-FFF2-40B4-BE49-F238E27FC236}">
                <a16:creationId xmlns:a16="http://schemas.microsoft.com/office/drawing/2014/main" id="{EB219260-5AA1-B767-5ACF-1C64E26E252A}"/>
              </a:ext>
            </a:extLst>
          </p:cNvPr>
          <p:cNvPicPr>
            <a:picLocks noChangeAspect="1"/>
          </p:cNvPicPr>
          <p:nvPr/>
        </p:nvPicPr>
        <p:blipFill>
          <a:blip r:embed="rId8"/>
          <a:stretch>
            <a:fillRect/>
          </a:stretch>
        </p:blipFill>
        <p:spPr>
          <a:xfrm>
            <a:off x="2455662" y="1126236"/>
            <a:ext cx="1201709" cy="2777281"/>
          </a:xfrm>
          <a:prstGeom prst="rect">
            <a:avLst/>
          </a:prstGeom>
        </p:spPr>
      </p:pic>
      <p:pic>
        <p:nvPicPr>
          <p:cNvPr id="8" name="Imagen 7">
            <a:extLst>
              <a:ext uri="{FF2B5EF4-FFF2-40B4-BE49-F238E27FC236}">
                <a16:creationId xmlns:a16="http://schemas.microsoft.com/office/drawing/2014/main" id="{2AF44E52-2982-EDD3-8998-2C568D8A7124}"/>
              </a:ext>
            </a:extLst>
          </p:cNvPr>
          <p:cNvPicPr>
            <a:picLocks noChangeAspect="1"/>
          </p:cNvPicPr>
          <p:nvPr/>
        </p:nvPicPr>
        <p:blipFill>
          <a:blip r:embed="rId9"/>
          <a:stretch>
            <a:fillRect/>
          </a:stretch>
        </p:blipFill>
        <p:spPr>
          <a:xfrm>
            <a:off x="3976057" y="1123500"/>
            <a:ext cx="4572396" cy="2780017"/>
          </a:xfrm>
          <a:prstGeom prst="rect">
            <a:avLst/>
          </a:prstGeom>
        </p:spPr>
      </p:pic>
      <p:pic>
        <p:nvPicPr>
          <p:cNvPr id="13" name="Audio 12">
            <a:extLst>
              <a:ext uri="{FF2B5EF4-FFF2-40B4-BE49-F238E27FC236}">
                <a16:creationId xmlns:a16="http://schemas.microsoft.com/office/drawing/2014/main" id="{7C6857E2-9F91-07B9-30FA-E2C939003A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2154864975"/>
      </p:ext>
    </p:extLst>
  </p:cSld>
  <p:clrMapOvr>
    <a:masterClrMapping/>
  </p:clrMapOvr>
  <mc:AlternateContent xmlns:mc="http://schemas.openxmlformats.org/markup-compatibility/2006">
    <mc:Choice xmlns:p14="http://schemas.microsoft.com/office/powerpoint/2010/main" Requires="p14">
      <p:transition spd="slow" p14:dur="2000" advTm="15240"/>
    </mc:Choice>
    <mc:Fallback>
      <p:transition spd="slow" advTm="15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C07C4347-86A9-E9FC-98D8-CC5B674186D3}"/>
            </a:ext>
          </a:extLst>
        </p:cNvPr>
        <p:cNvGrpSpPr/>
        <p:nvPr/>
      </p:nvGrpSpPr>
      <p:grpSpPr>
        <a:xfrm>
          <a:off x="0" y="0"/>
          <a:ext cx="0" cy="0"/>
          <a:chOff x="0" y="0"/>
          <a:chExt cx="0" cy="0"/>
        </a:xfrm>
      </p:grpSpPr>
      <p:pic>
        <p:nvPicPr>
          <p:cNvPr id="10" name="Imagen 9">
            <a:extLst>
              <a:ext uri="{FF2B5EF4-FFF2-40B4-BE49-F238E27FC236}">
                <a16:creationId xmlns:a16="http://schemas.microsoft.com/office/drawing/2014/main" id="{E7889EA0-E845-1BEB-C22C-69DFA3B3AA12}"/>
              </a:ext>
            </a:extLst>
          </p:cNvPr>
          <p:cNvPicPr>
            <a:picLocks noChangeAspect="1"/>
          </p:cNvPicPr>
          <p:nvPr/>
        </p:nvPicPr>
        <p:blipFill>
          <a:blip r:embed="rId5"/>
          <a:stretch>
            <a:fillRect/>
          </a:stretch>
        </p:blipFill>
        <p:spPr>
          <a:xfrm>
            <a:off x="1354" y="0"/>
            <a:ext cx="9141292" cy="5143500"/>
          </a:xfrm>
          <a:prstGeom prst="rect">
            <a:avLst/>
          </a:prstGeom>
        </p:spPr>
      </p:pic>
      <p:sp>
        <p:nvSpPr>
          <p:cNvPr id="118" name="Google Shape;118;p27">
            <a:extLst>
              <a:ext uri="{FF2B5EF4-FFF2-40B4-BE49-F238E27FC236}">
                <a16:creationId xmlns:a16="http://schemas.microsoft.com/office/drawing/2014/main" id="{C92B4D94-5596-0E59-C87B-E239BC1874CE}"/>
              </a:ext>
            </a:extLst>
          </p:cNvPr>
          <p:cNvSpPr txBox="1"/>
          <p:nvPr/>
        </p:nvSpPr>
        <p:spPr>
          <a:xfrm>
            <a:off x="781057" y="585732"/>
            <a:ext cx="7886700"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ATENCIÓN AMBULATORIA DE ESPECIALIDAD</a:t>
            </a:r>
            <a:endParaRPr sz="1100" b="0" i="0" u="none" strike="noStrike" cap="none" dirty="0">
              <a:solidFill>
                <a:srgbClr val="2E3192"/>
              </a:solidFill>
              <a:latin typeface="Arial"/>
              <a:ea typeface="Arial"/>
              <a:cs typeface="Arial"/>
              <a:sym typeface="Arial"/>
            </a:endParaRPr>
          </a:p>
        </p:txBody>
      </p:sp>
      <p:pic>
        <p:nvPicPr>
          <p:cNvPr id="4" name="Imagen 3">
            <a:extLst>
              <a:ext uri="{FF2B5EF4-FFF2-40B4-BE49-F238E27FC236}">
                <a16:creationId xmlns:a16="http://schemas.microsoft.com/office/drawing/2014/main" id="{11D805B6-426E-78AA-6B5A-6809CACD2C19}"/>
              </a:ext>
            </a:extLst>
          </p:cNvPr>
          <p:cNvPicPr>
            <a:picLocks noChangeAspect="1"/>
          </p:cNvPicPr>
          <p:nvPr/>
        </p:nvPicPr>
        <p:blipFill>
          <a:blip r:embed="rId6"/>
          <a:stretch>
            <a:fillRect/>
          </a:stretch>
        </p:blipFill>
        <p:spPr>
          <a:xfrm>
            <a:off x="7671788" y="1177636"/>
            <a:ext cx="995969" cy="2213264"/>
          </a:xfrm>
          <a:prstGeom prst="rect">
            <a:avLst/>
          </a:prstGeom>
        </p:spPr>
      </p:pic>
      <p:pic>
        <p:nvPicPr>
          <p:cNvPr id="6" name="Imagen 5">
            <a:extLst>
              <a:ext uri="{FF2B5EF4-FFF2-40B4-BE49-F238E27FC236}">
                <a16:creationId xmlns:a16="http://schemas.microsoft.com/office/drawing/2014/main" id="{F254C2FC-BD19-03CC-9CC3-3933662A473B}"/>
              </a:ext>
            </a:extLst>
          </p:cNvPr>
          <p:cNvPicPr>
            <a:picLocks noChangeAspect="1"/>
          </p:cNvPicPr>
          <p:nvPr/>
        </p:nvPicPr>
        <p:blipFill>
          <a:blip r:embed="rId7"/>
          <a:stretch>
            <a:fillRect/>
          </a:stretch>
        </p:blipFill>
        <p:spPr>
          <a:xfrm>
            <a:off x="6541777" y="1967346"/>
            <a:ext cx="1130011" cy="2511136"/>
          </a:xfrm>
          <a:prstGeom prst="rect">
            <a:avLst/>
          </a:prstGeom>
        </p:spPr>
      </p:pic>
      <p:pic>
        <p:nvPicPr>
          <p:cNvPr id="8" name="Imagen 7">
            <a:extLst>
              <a:ext uri="{FF2B5EF4-FFF2-40B4-BE49-F238E27FC236}">
                <a16:creationId xmlns:a16="http://schemas.microsoft.com/office/drawing/2014/main" id="{48F7B0AE-3FB7-63D5-388D-78C6E4B3EEA8}"/>
              </a:ext>
            </a:extLst>
          </p:cNvPr>
          <p:cNvPicPr>
            <a:picLocks noChangeAspect="1"/>
          </p:cNvPicPr>
          <p:nvPr/>
        </p:nvPicPr>
        <p:blipFill>
          <a:blip r:embed="rId8"/>
          <a:stretch>
            <a:fillRect/>
          </a:stretch>
        </p:blipFill>
        <p:spPr>
          <a:xfrm>
            <a:off x="447220" y="1393438"/>
            <a:ext cx="5529551" cy="2786113"/>
          </a:xfrm>
          <a:prstGeom prst="rect">
            <a:avLst/>
          </a:prstGeom>
        </p:spPr>
      </p:pic>
      <p:pic>
        <p:nvPicPr>
          <p:cNvPr id="14" name="Audio 13">
            <a:extLst>
              <a:ext uri="{FF2B5EF4-FFF2-40B4-BE49-F238E27FC236}">
                <a16:creationId xmlns:a16="http://schemas.microsoft.com/office/drawing/2014/main" id="{1E7C1AC8-1A50-9AFB-AA65-96877402AA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759138402"/>
      </p:ext>
    </p:extLst>
  </p:cSld>
  <p:clrMapOvr>
    <a:masterClrMapping/>
  </p:clrMapOvr>
  <mc:AlternateContent xmlns:mc="http://schemas.openxmlformats.org/markup-compatibility/2006">
    <mc:Choice xmlns:p14="http://schemas.microsoft.com/office/powerpoint/2010/main" Requires="p14">
      <p:transition spd="slow" p14:dur="2000" advTm="18500"/>
    </mc:Choice>
    <mc:Fallback>
      <p:transition spd="slow" advTm="18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BD33B697-81FE-592B-8BD7-A201832CD0BA}"/>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D0C20E72-808C-9DE6-C9F3-FCC088E27CB9}"/>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556CDD6C-47FA-60EC-0E97-999CC90A38EC}"/>
              </a:ext>
            </a:extLst>
          </p:cNvPr>
          <p:cNvSpPr txBox="1"/>
          <p:nvPr/>
        </p:nvSpPr>
        <p:spPr>
          <a:xfrm>
            <a:off x="2388184" y="571877"/>
            <a:ext cx="4594507"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SERVICIO DE ODONTOLOGÍA</a:t>
            </a:r>
            <a:endParaRPr sz="1100" b="0" i="0" u="none" strike="noStrike" cap="none" dirty="0">
              <a:solidFill>
                <a:srgbClr val="2E3192"/>
              </a:solidFill>
              <a:latin typeface="Arial"/>
              <a:ea typeface="Arial"/>
              <a:cs typeface="Arial"/>
              <a:sym typeface="Arial"/>
            </a:endParaRPr>
          </a:p>
        </p:txBody>
      </p:sp>
      <p:pic>
        <p:nvPicPr>
          <p:cNvPr id="4" name="Imagen 3">
            <a:extLst>
              <a:ext uri="{FF2B5EF4-FFF2-40B4-BE49-F238E27FC236}">
                <a16:creationId xmlns:a16="http://schemas.microsoft.com/office/drawing/2014/main" id="{80E102F1-DCC5-547B-CD19-CC695922406E}"/>
              </a:ext>
            </a:extLst>
          </p:cNvPr>
          <p:cNvPicPr>
            <a:picLocks noChangeAspect="1"/>
          </p:cNvPicPr>
          <p:nvPr/>
        </p:nvPicPr>
        <p:blipFill>
          <a:blip r:embed="rId6"/>
          <a:stretch>
            <a:fillRect/>
          </a:stretch>
        </p:blipFill>
        <p:spPr>
          <a:xfrm>
            <a:off x="122963" y="1168396"/>
            <a:ext cx="4209183" cy="2295449"/>
          </a:xfrm>
          <a:prstGeom prst="rect">
            <a:avLst/>
          </a:prstGeom>
        </p:spPr>
      </p:pic>
      <p:pic>
        <p:nvPicPr>
          <p:cNvPr id="6" name="Imagen 5">
            <a:extLst>
              <a:ext uri="{FF2B5EF4-FFF2-40B4-BE49-F238E27FC236}">
                <a16:creationId xmlns:a16="http://schemas.microsoft.com/office/drawing/2014/main" id="{BF32FF77-6FD9-D268-62C5-315FF25DAFA8}"/>
              </a:ext>
            </a:extLst>
          </p:cNvPr>
          <p:cNvPicPr>
            <a:picLocks noChangeAspect="1"/>
          </p:cNvPicPr>
          <p:nvPr/>
        </p:nvPicPr>
        <p:blipFill>
          <a:blip r:embed="rId7"/>
          <a:stretch>
            <a:fillRect/>
          </a:stretch>
        </p:blipFill>
        <p:spPr>
          <a:xfrm>
            <a:off x="4685437" y="1207705"/>
            <a:ext cx="4105272" cy="2256140"/>
          </a:xfrm>
          <a:prstGeom prst="rect">
            <a:avLst/>
          </a:prstGeom>
        </p:spPr>
      </p:pic>
      <p:pic>
        <p:nvPicPr>
          <p:cNvPr id="27" name="Audio 26">
            <a:extLst>
              <a:ext uri="{FF2B5EF4-FFF2-40B4-BE49-F238E27FC236}">
                <a16:creationId xmlns:a16="http://schemas.microsoft.com/office/drawing/2014/main" id="{0BBC0758-E6A6-0971-83B0-F9CAE0094B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954736910"/>
      </p:ext>
    </p:extLst>
  </p:cSld>
  <p:clrMapOvr>
    <a:masterClrMapping/>
  </p:clrMapOvr>
  <mc:AlternateContent xmlns:mc="http://schemas.openxmlformats.org/markup-compatibility/2006">
    <mc:Choice xmlns:p14="http://schemas.microsoft.com/office/powerpoint/2010/main" Requires="p14">
      <p:transition spd="slow" p14:dur="2000" advTm="21828"/>
    </mc:Choice>
    <mc:Fallback>
      <p:transition spd="slow" advTm="2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AB1F119A-016F-B940-8A59-909DAA0ADFDD}"/>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1871EA60-8118-5142-E8B6-F772BFB005FD}"/>
              </a:ext>
            </a:extLst>
          </p:cNvPr>
          <p:cNvPicPr preferRelativeResize="0"/>
          <p:nvPr/>
        </p:nvPicPr>
        <p:blipFill>
          <a:blip r:embed="rId5">
            <a:alphaModFix/>
          </a:blip>
          <a:stretch>
            <a:fillRect/>
          </a:stretch>
        </p:blipFill>
        <p:spPr>
          <a:xfrm>
            <a:off x="0" y="0"/>
            <a:ext cx="9144000" cy="5143500"/>
          </a:xfrm>
          <a:prstGeom prst="rect">
            <a:avLst/>
          </a:prstGeom>
          <a:noFill/>
          <a:ln>
            <a:noFill/>
          </a:ln>
        </p:spPr>
      </p:pic>
      <p:pic>
        <p:nvPicPr>
          <p:cNvPr id="3" name="Imagen 2">
            <a:extLst>
              <a:ext uri="{FF2B5EF4-FFF2-40B4-BE49-F238E27FC236}">
                <a16:creationId xmlns:a16="http://schemas.microsoft.com/office/drawing/2014/main" id="{49FB3AB8-6890-D5B2-40A9-A640D003FF41}"/>
              </a:ext>
            </a:extLst>
          </p:cNvPr>
          <p:cNvPicPr>
            <a:picLocks noChangeAspect="1"/>
          </p:cNvPicPr>
          <p:nvPr/>
        </p:nvPicPr>
        <p:blipFill>
          <a:blip r:embed="rId6"/>
          <a:stretch>
            <a:fillRect/>
          </a:stretch>
        </p:blipFill>
        <p:spPr>
          <a:xfrm>
            <a:off x="0" y="1199232"/>
            <a:ext cx="4572396" cy="2743438"/>
          </a:xfrm>
          <a:prstGeom prst="rect">
            <a:avLst/>
          </a:prstGeom>
        </p:spPr>
      </p:pic>
      <p:pic>
        <p:nvPicPr>
          <p:cNvPr id="5" name="Imagen 4">
            <a:extLst>
              <a:ext uri="{FF2B5EF4-FFF2-40B4-BE49-F238E27FC236}">
                <a16:creationId xmlns:a16="http://schemas.microsoft.com/office/drawing/2014/main" id="{194C0925-7289-37BF-3CF5-2F82EE6A2327}"/>
              </a:ext>
            </a:extLst>
          </p:cNvPr>
          <p:cNvPicPr>
            <a:picLocks noChangeAspect="1"/>
          </p:cNvPicPr>
          <p:nvPr/>
        </p:nvPicPr>
        <p:blipFill>
          <a:blip r:embed="rId7"/>
          <a:stretch>
            <a:fillRect/>
          </a:stretch>
        </p:blipFill>
        <p:spPr>
          <a:xfrm>
            <a:off x="4360025" y="1199232"/>
            <a:ext cx="4572396" cy="2743438"/>
          </a:xfrm>
          <a:prstGeom prst="rect">
            <a:avLst/>
          </a:prstGeom>
        </p:spPr>
      </p:pic>
      <p:sp>
        <p:nvSpPr>
          <p:cNvPr id="7" name="Google Shape;118;p27">
            <a:extLst>
              <a:ext uri="{FF2B5EF4-FFF2-40B4-BE49-F238E27FC236}">
                <a16:creationId xmlns:a16="http://schemas.microsoft.com/office/drawing/2014/main" id="{DC006418-FCEF-0E1D-508F-8F4307B483F7}"/>
              </a:ext>
            </a:extLst>
          </p:cNvPr>
          <p:cNvSpPr txBox="1"/>
          <p:nvPr/>
        </p:nvSpPr>
        <p:spPr>
          <a:xfrm>
            <a:off x="585058" y="603159"/>
            <a:ext cx="8478981" cy="388200"/>
          </a:xfrm>
          <a:prstGeom prst="rect">
            <a:avLst/>
          </a:prstGeom>
          <a:noFill/>
          <a:ln>
            <a:noFill/>
          </a:ln>
        </p:spPr>
        <p:txBody>
          <a:bodyPr spcFirstLastPara="1" wrap="square" lIns="68575" tIns="34275" rIns="68575" bIns="34275" anchor="t" anchorCtr="0">
            <a:normAutofit fontScale="92500"/>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PROGRAMA CUIDADOS PALIATIVOS Y ALIVIO DEL DOLOR </a:t>
            </a:r>
            <a:endParaRPr sz="1100" b="0" i="0" u="none" strike="noStrike" cap="none" dirty="0">
              <a:solidFill>
                <a:srgbClr val="2E3192"/>
              </a:solidFill>
              <a:latin typeface="Arial"/>
              <a:ea typeface="Arial"/>
              <a:cs typeface="Arial"/>
              <a:sym typeface="Arial"/>
            </a:endParaRPr>
          </a:p>
        </p:txBody>
      </p:sp>
      <p:pic>
        <p:nvPicPr>
          <p:cNvPr id="27" name="Audio 26">
            <a:extLst>
              <a:ext uri="{FF2B5EF4-FFF2-40B4-BE49-F238E27FC236}">
                <a16:creationId xmlns:a16="http://schemas.microsoft.com/office/drawing/2014/main" id="{94EA69E0-81D2-9F38-CCD8-A9029E7D27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2752366452"/>
      </p:ext>
    </p:extLst>
  </p:cSld>
  <p:clrMapOvr>
    <a:masterClrMapping/>
  </p:clrMapOvr>
  <mc:AlternateContent xmlns:mc="http://schemas.openxmlformats.org/markup-compatibility/2006">
    <mc:Choice xmlns:p14="http://schemas.microsoft.com/office/powerpoint/2010/main" Requires="p14">
      <p:transition spd="slow" p14:dur="2000" advTm="23420"/>
    </mc:Choice>
    <mc:Fallback>
      <p:transition spd="slow" advTm="23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302DEE56-5E9F-4FAB-59F5-04C688FE10C2}"/>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69187365-C213-516D-9029-544860038E3D}"/>
              </a:ext>
            </a:extLst>
          </p:cNvPr>
          <p:cNvPicPr preferRelativeResize="0"/>
          <p:nvPr/>
        </p:nvPicPr>
        <p:blipFill>
          <a:blip r:embed="rId5">
            <a:alphaModFix/>
          </a:blip>
          <a:stretch>
            <a:fillRect/>
          </a:stretch>
        </p:blipFill>
        <p:spPr>
          <a:xfrm>
            <a:off x="0" y="0"/>
            <a:ext cx="9144000" cy="5143500"/>
          </a:xfrm>
          <a:prstGeom prst="rect">
            <a:avLst/>
          </a:prstGeom>
          <a:noFill/>
          <a:ln>
            <a:noFill/>
          </a:ln>
        </p:spPr>
      </p:pic>
      <p:pic>
        <p:nvPicPr>
          <p:cNvPr id="3" name="Imagen 2">
            <a:extLst>
              <a:ext uri="{FF2B5EF4-FFF2-40B4-BE49-F238E27FC236}">
                <a16:creationId xmlns:a16="http://schemas.microsoft.com/office/drawing/2014/main" id="{EE46097C-F320-4333-97E3-496A86E22E1E}"/>
              </a:ext>
            </a:extLst>
          </p:cNvPr>
          <p:cNvPicPr>
            <a:picLocks noChangeAspect="1"/>
          </p:cNvPicPr>
          <p:nvPr/>
        </p:nvPicPr>
        <p:blipFill>
          <a:blip r:embed="rId6"/>
          <a:stretch>
            <a:fillRect/>
          </a:stretch>
        </p:blipFill>
        <p:spPr>
          <a:xfrm>
            <a:off x="145472" y="1376102"/>
            <a:ext cx="4232762" cy="2539658"/>
          </a:xfrm>
          <a:prstGeom prst="rect">
            <a:avLst/>
          </a:prstGeom>
        </p:spPr>
      </p:pic>
      <p:pic>
        <p:nvPicPr>
          <p:cNvPr id="8" name="Imagen 7">
            <a:extLst>
              <a:ext uri="{FF2B5EF4-FFF2-40B4-BE49-F238E27FC236}">
                <a16:creationId xmlns:a16="http://schemas.microsoft.com/office/drawing/2014/main" id="{44BCEAA0-3301-D1F0-D061-11B0C141CBC1}"/>
              </a:ext>
            </a:extLst>
          </p:cNvPr>
          <p:cNvPicPr>
            <a:picLocks noChangeAspect="1"/>
          </p:cNvPicPr>
          <p:nvPr/>
        </p:nvPicPr>
        <p:blipFill>
          <a:blip r:embed="rId7"/>
          <a:stretch>
            <a:fillRect/>
          </a:stretch>
        </p:blipFill>
        <p:spPr>
          <a:xfrm>
            <a:off x="4648003" y="1305445"/>
            <a:ext cx="4350525" cy="2610315"/>
          </a:xfrm>
          <a:prstGeom prst="rect">
            <a:avLst/>
          </a:prstGeom>
        </p:spPr>
      </p:pic>
      <p:sp>
        <p:nvSpPr>
          <p:cNvPr id="9" name="Google Shape;118;p27">
            <a:extLst>
              <a:ext uri="{FF2B5EF4-FFF2-40B4-BE49-F238E27FC236}">
                <a16:creationId xmlns:a16="http://schemas.microsoft.com/office/drawing/2014/main" id="{69A99300-1C6F-8188-A6FC-B0513C24A9D7}"/>
              </a:ext>
            </a:extLst>
          </p:cNvPr>
          <p:cNvSpPr txBox="1"/>
          <p:nvPr/>
        </p:nvSpPr>
        <p:spPr>
          <a:xfrm>
            <a:off x="1831401" y="558023"/>
            <a:ext cx="5481198"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HOSPITALIZACIÓN DOMICILIARIA</a:t>
            </a:r>
            <a:endParaRPr sz="1100" b="0" i="0" u="none" strike="noStrike" cap="none" dirty="0">
              <a:solidFill>
                <a:srgbClr val="2E3192"/>
              </a:solidFill>
              <a:latin typeface="Arial"/>
              <a:ea typeface="Arial"/>
              <a:cs typeface="Arial"/>
              <a:sym typeface="Arial"/>
            </a:endParaRPr>
          </a:p>
        </p:txBody>
      </p:sp>
      <p:pic>
        <p:nvPicPr>
          <p:cNvPr id="13" name="Audio 12">
            <a:extLst>
              <a:ext uri="{FF2B5EF4-FFF2-40B4-BE49-F238E27FC236}">
                <a16:creationId xmlns:a16="http://schemas.microsoft.com/office/drawing/2014/main" id="{B3AB51F4-B27F-2A26-A2F7-AD5109C9D14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443743566"/>
      </p:ext>
    </p:extLst>
  </p:cSld>
  <p:clrMapOvr>
    <a:masterClrMapping/>
  </p:clrMapOvr>
  <mc:AlternateContent xmlns:mc="http://schemas.openxmlformats.org/markup-compatibility/2006">
    <mc:Choice xmlns:p14="http://schemas.microsoft.com/office/powerpoint/2010/main" Requires="p14">
      <p:transition spd="slow" p14:dur="2000" advTm="79640"/>
    </mc:Choice>
    <mc:Fallback>
      <p:transition spd="slow" advTm="79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3228A8F0-7A42-EFCA-ADD8-C48CEE8F4DE9}"/>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20C61D88-5B1C-CCB8-46CF-684B96EA2999}"/>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3756DC4B-A1E7-9A1B-896D-7DA8F84918A0}"/>
              </a:ext>
            </a:extLst>
          </p:cNvPr>
          <p:cNvSpPr txBox="1"/>
          <p:nvPr/>
        </p:nvSpPr>
        <p:spPr>
          <a:xfrm>
            <a:off x="1314456" y="564950"/>
            <a:ext cx="6076943" cy="388200"/>
          </a:xfrm>
          <a:prstGeom prst="rect">
            <a:avLst/>
          </a:prstGeom>
          <a:noFill/>
          <a:ln>
            <a:noFill/>
          </a:ln>
        </p:spPr>
        <p:txBody>
          <a:bodyPr spcFirstLastPara="1" wrap="square" lIns="68575" tIns="34275" rIns="68575" bIns="34275" anchor="t" anchorCtr="0">
            <a:normAutofit fontScale="92500"/>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GARANTÍAS EXPLICITAS DE SALUD (GES)</a:t>
            </a:r>
            <a:endParaRPr sz="1100" b="0" i="0" u="none" strike="noStrike" cap="none" dirty="0">
              <a:solidFill>
                <a:srgbClr val="2E3192"/>
              </a:solidFill>
              <a:latin typeface="Arial"/>
              <a:ea typeface="Arial"/>
              <a:cs typeface="Arial"/>
              <a:sym typeface="Arial"/>
            </a:endParaRPr>
          </a:p>
        </p:txBody>
      </p:sp>
      <p:pic>
        <p:nvPicPr>
          <p:cNvPr id="4" name="Imagen 3">
            <a:extLst>
              <a:ext uri="{FF2B5EF4-FFF2-40B4-BE49-F238E27FC236}">
                <a16:creationId xmlns:a16="http://schemas.microsoft.com/office/drawing/2014/main" id="{35064C68-18D2-2228-E1B0-7BB3EB1B9AA2}"/>
              </a:ext>
            </a:extLst>
          </p:cNvPr>
          <p:cNvPicPr>
            <a:picLocks noChangeAspect="1"/>
          </p:cNvPicPr>
          <p:nvPr/>
        </p:nvPicPr>
        <p:blipFill>
          <a:blip r:embed="rId6"/>
          <a:stretch>
            <a:fillRect/>
          </a:stretch>
        </p:blipFill>
        <p:spPr>
          <a:xfrm>
            <a:off x="764597" y="1117202"/>
            <a:ext cx="7476259" cy="2643280"/>
          </a:xfrm>
          <a:prstGeom prst="rect">
            <a:avLst/>
          </a:prstGeom>
        </p:spPr>
      </p:pic>
      <p:pic>
        <p:nvPicPr>
          <p:cNvPr id="22" name="Audio 21">
            <a:extLst>
              <a:ext uri="{FF2B5EF4-FFF2-40B4-BE49-F238E27FC236}">
                <a16:creationId xmlns:a16="http://schemas.microsoft.com/office/drawing/2014/main" id="{EE2D1947-61E0-A831-5FC6-295242F924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106471723"/>
      </p:ext>
    </p:extLst>
  </p:cSld>
  <p:clrMapOvr>
    <a:masterClrMapping/>
  </p:clrMapOvr>
  <mc:AlternateContent xmlns:mc="http://schemas.openxmlformats.org/markup-compatibility/2006">
    <mc:Choice xmlns:p14="http://schemas.microsoft.com/office/powerpoint/2010/main" Requires="p14">
      <p:transition spd="slow" p14:dur="2000" advTm="57980"/>
    </mc:Choice>
    <mc:Fallback>
      <p:transition spd="slow" advTm="57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854D06C0-0B17-68F4-6C92-80431FE4EBFD}"/>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44205886-91E2-FE18-1EF2-B797F1F61FC9}"/>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05A1A229-1D5E-EF14-5A93-09E47612B88B}"/>
              </a:ext>
            </a:extLst>
          </p:cNvPr>
          <p:cNvSpPr txBox="1"/>
          <p:nvPr/>
        </p:nvSpPr>
        <p:spPr>
          <a:xfrm>
            <a:off x="3219457" y="564950"/>
            <a:ext cx="4594507"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LISTAS DE ESPERA</a:t>
            </a:r>
            <a:endParaRPr sz="1100" b="0" i="0" u="none" strike="noStrike" cap="none" dirty="0">
              <a:solidFill>
                <a:srgbClr val="2E3192"/>
              </a:solidFill>
              <a:latin typeface="Arial"/>
              <a:ea typeface="Arial"/>
              <a:cs typeface="Arial"/>
              <a:sym typeface="Arial"/>
            </a:endParaRPr>
          </a:p>
        </p:txBody>
      </p:sp>
      <p:graphicFrame>
        <p:nvGraphicFramePr>
          <p:cNvPr id="5" name="Tabla 4">
            <a:extLst>
              <a:ext uri="{FF2B5EF4-FFF2-40B4-BE49-F238E27FC236}">
                <a16:creationId xmlns:a16="http://schemas.microsoft.com/office/drawing/2014/main" id="{7746F5C2-4446-52CC-8645-2E2F9FBBA76E}"/>
              </a:ext>
            </a:extLst>
          </p:cNvPr>
          <p:cNvGraphicFramePr>
            <a:graphicFrameLocks noGrp="1"/>
          </p:cNvGraphicFramePr>
          <p:nvPr>
            <p:extLst>
              <p:ext uri="{D42A27DB-BD31-4B8C-83A1-F6EECF244321}">
                <p14:modId xmlns:p14="http://schemas.microsoft.com/office/powerpoint/2010/main" val="3501956948"/>
              </p:ext>
            </p:extLst>
          </p:nvPr>
        </p:nvGraphicFramePr>
        <p:xfrm>
          <a:off x="630382" y="1114716"/>
          <a:ext cx="7550728" cy="1676800"/>
        </p:xfrm>
        <a:graphic>
          <a:graphicData uri="http://schemas.openxmlformats.org/drawingml/2006/table">
            <a:tbl>
              <a:tblPr/>
              <a:tblGrid>
                <a:gridCol w="4194845">
                  <a:extLst>
                    <a:ext uri="{9D8B030D-6E8A-4147-A177-3AD203B41FA5}">
                      <a16:colId xmlns:a16="http://schemas.microsoft.com/office/drawing/2014/main" val="1549021087"/>
                    </a:ext>
                  </a:extLst>
                </a:gridCol>
                <a:gridCol w="313634">
                  <a:extLst>
                    <a:ext uri="{9D8B030D-6E8A-4147-A177-3AD203B41FA5}">
                      <a16:colId xmlns:a16="http://schemas.microsoft.com/office/drawing/2014/main" val="2727531975"/>
                    </a:ext>
                  </a:extLst>
                </a:gridCol>
                <a:gridCol w="313634">
                  <a:extLst>
                    <a:ext uri="{9D8B030D-6E8A-4147-A177-3AD203B41FA5}">
                      <a16:colId xmlns:a16="http://schemas.microsoft.com/office/drawing/2014/main" val="1241717166"/>
                    </a:ext>
                  </a:extLst>
                </a:gridCol>
                <a:gridCol w="313634">
                  <a:extLst>
                    <a:ext uri="{9D8B030D-6E8A-4147-A177-3AD203B41FA5}">
                      <a16:colId xmlns:a16="http://schemas.microsoft.com/office/drawing/2014/main" val="658274657"/>
                    </a:ext>
                  </a:extLst>
                </a:gridCol>
                <a:gridCol w="313634">
                  <a:extLst>
                    <a:ext uri="{9D8B030D-6E8A-4147-A177-3AD203B41FA5}">
                      <a16:colId xmlns:a16="http://schemas.microsoft.com/office/drawing/2014/main" val="3095749261"/>
                    </a:ext>
                  </a:extLst>
                </a:gridCol>
                <a:gridCol w="397270">
                  <a:extLst>
                    <a:ext uri="{9D8B030D-6E8A-4147-A177-3AD203B41FA5}">
                      <a16:colId xmlns:a16="http://schemas.microsoft.com/office/drawing/2014/main" val="1590546626"/>
                    </a:ext>
                  </a:extLst>
                </a:gridCol>
                <a:gridCol w="397270">
                  <a:extLst>
                    <a:ext uri="{9D8B030D-6E8A-4147-A177-3AD203B41FA5}">
                      <a16:colId xmlns:a16="http://schemas.microsoft.com/office/drawing/2014/main" val="1291749825"/>
                    </a:ext>
                  </a:extLst>
                </a:gridCol>
                <a:gridCol w="397270">
                  <a:extLst>
                    <a:ext uri="{9D8B030D-6E8A-4147-A177-3AD203B41FA5}">
                      <a16:colId xmlns:a16="http://schemas.microsoft.com/office/drawing/2014/main" val="2986428502"/>
                    </a:ext>
                  </a:extLst>
                </a:gridCol>
                <a:gridCol w="397270">
                  <a:extLst>
                    <a:ext uri="{9D8B030D-6E8A-4147-A177-3AD203B41FA5}">
                      <a16:colId xmlns:a16="http://schemas.microsoft.com/office/drawing/2014/main" val="2124976220"/>
                    </a:ext>
                  </a:extLst>
                </a:gridCol>
                <a:gridCol w="512267">
                  <a:extLst>
                    <a:ext uri="{9D8B030D-6E8A-4147-A177-3AD203B41FA5}">
                      <a16:colId xmlns:a16="http://schemas.microsoft.com/office/drawing/2014/main" val="3589699725"/>
                    </a:ext>
                  </a:extLst>
                </a:gridCol>
              </a:tblGrid>
              <a:tr h="216891">
                <a:tc>
                  <a:txBody>
                    <a:bodyPr/>
                    <a:lstStyle/>
                    <a:p>
                      <a:pPr algn="l" fontAlgn="b">
                        <a:buNone/>
                      </a:pPr>
                      <a:r>
                        <a:rPr lang="es-CL" sz="1300" b="1" i="0" u="none" strike="noStrike" dirty="0">
                          <a:solidFill>
                            <a:srgbClr val="000000"/>
                          </a:solidFill>
                          <a:effectLst/>
                          <a:latin typeface="Calibri" panose="020F0502020204030204" pitchFamily="34" charset="0"/>
                        </a:rPr>
                        <a:t>H. Dr. </a:t>
                      </a:r>
                      <a:r>
                        <a:rPr lang="es-CL" sz="1300" b="1" i="0" u="none" strike="noStrike" dirty="0" err="1">
                          <a:solidFill>
                            <a:srgbClr val="000000"/>
                          </a:solidFill>
                          <a:effectLst/>
                          <a:latin typeface="Calibri" panose="020F0502020204030204" pitchFamily="34" charset="0"/>
                        </a:rPr>
                        <a:t>M.Sánchez</a:t>
                      </a:r>
                      <a:r>
                        <a:rPr lang="es-CL" sz="1300" b="1" i="0" u="none" strike="noStrike" dirty="0">
                          <a:solidFill>
                            <a:srgbClr val="000000"/>
                          </a:solidFill>
                          <a:effectLst/>
                          <a:latin typeface="Calibri" panose="020F0502020204030204" pitchFamily="34" charset="0"/>
                        </a:rPr>
                        <a:t> Vergara ( La Calera)</a:t>
                      </a: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gridSpan="2">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hMerge="1">
                  <a:txBody>
                    <a:bodyPr/>
                    <a:lstStyle/>
                    <a:p>
                      <a:endParaRPr lang="es-CL"/>
                    </a:p>
                  </a:txBody>
                  <a:tcPr/>
                </a:tc>
                <a:tc gridSpan="2">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hMerge="1">
                  <a:txBody>
                    <a:bodyPr/>
                    <a:lstStyle/>
                    <a:p>
                      <a:endParaRPr lang="es-CL"/>
                    </a:p>
                  </a:txBody>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a:noFill/>
                    </a:lnL>
                    <a:lnR>
                      <a:noFill/>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45798050"/>
                  </a:ext>
                </a:extLst>
              </a:tr>
              <a:tr h="177163">
                <a:tc rowSpan="2">
                  <a:txBody>
                    <a:bodyPr/>
                    <a:lstStyle/>
                    <a:p>
                      <a:pPr algn="ctr" fontAlgn="ctr">
                        <a:buNone/>
                      </a:pPr>
                      <a:r>
                        <a:rPr lang="es-CL" sz="1000" b="1" i="0" u="none" strike="noStrike" dirty="0">
                          <a:solidFill>
                            <a:srgbClr val="000000"/>
                          </a:solidFill>
                          <a:effectLst/>
                          <a:latin typeface="Calibri" panose="020F0502020204030204" pitchFamily="34" charset="0"/>
                        </a:rPr>
                        <a:t>ESPECIALIDAD</a:t>
                      </a:r>
                    </a:p>
                  </a:txBody>
                  <a:tcPr marL="8877" marR="8877" marT="8877" marB="42608"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gridSpan="9">
                  <a:txBody>
                    <a:bodyPr/>
                    <a:lstStyle/>
                    <a:p>
                      <a:pPr algn="ctr" fontAlgn="b">
                        <a:buNone/>
                      </a:pPr>
                      <a:r>
                        <a:rPr lang="es-CL" sz="1000" b="1" i="0" u="none" strike="noStrike">
                          <a:solidFill>
                            <a:srgbClr val="000000"/>
                          </a:solidFill>
                          <a:effectLst/>
                          <a:latin typeface="Calibri" panose="020F0502020204030204" pitchFamily="34" charset="0"/>
                        </a:rPr>
                        <a:t>AÑO INGRESO</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extLst>
                  <a:ext uri="{0D108BD9-81ED-4DB2-BD59-A6C34878D82A}">
                    <a16:rowId xmlns:a16="http://schemas.microsoft.com/office/drawing/2014/main" val="4191220474"/>
                  </a:ext>
                </a:extLst>
              </a:tr>
              <a:tr h="177163">
                <a:tc vMerge="1">
                  <a:txBody>
                    <a:bodyPr/>
                    <a:lstStyle/>
                    <a:p>
                      <a:endParaRPr lang="es-CL"/>
                    </a:p>
                  </a:txBody>
                  <a:tcPr/>
                </a:tc>
                <a:tc>
                  <a:txBody>
                    <a:bodyPr/>
                    <a:lstStyle/>
                    <a:p>
                      <a:pPr algn="r" fontAlgn="b">
                        <a:buNone/>
                      </a:pPr>
                      <a:r>
                        <a:rPr lang="es-CL" sz="1000" b="1" i="0" u="none" strike="noStrike">
                          <a:solidFill>
                            <a:srgbClr val="000000"/>
                          </a:solidFill>
                          <a:effectLst/>
                          <a:latin typeface="Calibri" panose="020F0502020204030204" pitchFamily="34" charset="0"/>
                        </a:rPr>
                        <a:t>2018</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2019</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2020</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2021</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2022</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2023</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2024</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r" fontAlgn="b">
                        <a:buNone/>
                      </a:pPr>
                      <a:r>
                        <a:rPr lang="es-CL" sz="1000" b="1" i="0" u="none" strike="noStrike">
                          <a:solidFill>
                            <a:srgbClr val="000000"/>
                          </a:solidFill>
                          <a:effectLst/>
                          <a:latin typeface="Calibri" panose="020F0502020204030204" pitchFamily="34" charset="0"/>
                        </a:rPr>
                        <a:t>2025</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l" fontAlgn="b">
                        <a:buNone/>
                      </a:pPr>
                      <a:r>
                        <a:rPr lang="es-CL" sz="1000" b="1" i="0" u="none" strike="noStrike">
                          <a:solidFill>
                            <a:srgbClr val="000000"/>
                          </a:solidFill>
                          <a:effectLst/>
                          <a:latin typeface="Calibri" panose="020F0502020204030204" pitchFamily="34" charset="0"/>
                        </a:rPr>
                        <a:t>Total </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extLst>
                  <a:ext uri="{0D108BD9-81ED-4DB2-BD59-A6C34878D82A}">
                    <a16:rowId xmlns:a16="http://schemas.microsoft.com/office/drawing/2014/main" val="937117062"/>
                  </a:ext>
                </a:extLst>
              </a:tr>
              <a:tr h="177163">
                <a:tc>
                  <a:txBody>
                    <a:bodyPr/>
                    <a:lstStyle/>
                    <a:p>
                      <a:pPr algn="l" fontAlgn="b">
                        <a:buNone/>
                      </a:pPr>
                      <a:r>
                        <a:rPr lang="es-CL" sz="1000" b="0" i="0" u="none" strike="noStrike">
                          <a:solidFill>
                            <a:srgbClr val="000000"/>
                          </a:solidFill>
                          <a:effectLst/>
                          <a:latin typeface="Calibri" panose="020F0502020204030204" pitchFamily="34" charset="0"/>
                        </a:rPr>
                        <a:t>GASTROENTEROLOGÍA ADULTO</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18</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349</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367</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2628758838"/>
                  </a:ext>
                </a:extLst>
              </a:tr>
              <a:tr h="177163">
                <a:tc>
                  <a:txBody>
                    <a:bodyPr/>
                    <a:lstStyle/>
                    <a:p>
                      <a:pPr algn="l" fontAlgn="b">
                        <a:buNone/>
                      </a:pPr>
                      <a:r>
                        <a:rPr lang="es-CL" sz="1000" b="0" i="0" u="none" strike="noStrike">
                          <a:solidFill>
                            <a:srgbClr val="000000"/>
                          </a:solidFill>
                          <a:effectLst/>
                          <a:latin typeface="Calibri" panose="020F0502020204030204" pitchFamily="34" charset="0"/>
                        </a:rPr>
                        <a:t>MEDICINA INTERNA</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dirty="0">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9</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9</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3696676108"/>
                  </a:ext>
                </a:extLst>
              </a:tr>
              <a:tr h="177163">
                <a:tc>
                  <a:txBody>
                    <a:bodyPr/>
                    <a:lstStyle/>
                    <a:p>
                      <a:pPr algn="l" fontAlgn="b">
                        <a:buNone/>
                      </a:pPr>
                      <a:r>
                        <a:rPr lang="es-CL" sz="1000" b="0" i="0" u="none" strike="noStrike">
                          <a:solidFill>
                            <a:srgbClr val="000000"/>
                          </a:solidFill>
                          <a:effectLst/>
                          <a:latin typeface="Calibri" panose="020F0502020204030204" pitchFamily="34" charset="0"/>
                        </a:rPr>
                        <a:t>OTORRINOLARINGOLOGÍA</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B7DEE8"/>
                    </a:solid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82</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184</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221</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155</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53</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695</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915898510"/>
                  </a:ext>
                </a:extLst>
              </a:tr>
              <a:tr h="177163">
                <a:tc>
                  <a:txBody>
                    <a:bodyPr/>
                    <a:lstStyle/>
                    <a:p>
                      <a:pPr algn="l" fontAlgn="b">
                        <a:buNone/>
                      </a:pPr>
                      <a:r>
                        <a:rPr lang="es-CL" sz="1000" b="0" i="0" u="none" strike="noStrike">
                          <a:solidFill>
                            <a:srgbClr val="000000"/>
                          </a:solidFill>
                          <a:effectLst/>
                          <a:latin typeface="Calibri" panose="020F0502020204030204" pitchFamily="34" charset="0"/>
                        </a:rPr>
                        <a:t>TRAUMATOLOGÍA Y ORTOPEDIA</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2</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166</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168</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96825922"/>
                  </a:ext>
                </a:extLst>
              </a:tr>
              <a:tr h="177163">
                <a:tc>
                  <a:txBody>
                    <a:bodyPr/>
                    <a:lstStyle/>
                    <a:p>
                      <a:pPr algn="l" fontAlgn="b">
                        <a:buNone/>
                      </a:pPr>
                      <a:r>
                        <a:rPr lang="es-CL" sz="1000" b="0" i="0" u="none" strike="noStrike">
                          <a:solidFill>
                            <a:srgbClr val="000000"/>
                          </a:solidFill>
                          <a:effectLst/>
                          <a:latin typeface="Calibri" panose="020F0502020204030204" pitchFamily="34" charset="0"/>
                        </a:rPr>
                        <a:t>Total general</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000" b="0" i="0" u="none" strike="noStrike">
                        <a:solidFill>
                          <a:srgbClr val="000000"/>
                        </a:solidFill>
                        <a:effectLst/>
                        <a:latin typeface="Calibri" panose="020F0502020204030204" pitchFamily="34" charset="0"/>
                      </a:endParaRP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82</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184</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221</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175</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a:solidFill>
                            <a:srgbClr val="000000"/>
                          </a:solidFill>
                          <a:effectLst/>
                          <a:latin typeface="Calibri" panose="020F0502020204030204" pitchFamily="34" charset="0"/>
                        </a:rPr>
                        <a:t>577</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000" b="0" i="0" u="none" strike="noStrike" dirty="0">
                          <a:solidFill>
                            <a:srgbClr val="000000"/>
                          </a:solidFill>
                          <a:effectLst/>
                          <a:latin typeface="Calibri" panose="020F0502020204030204" pitchFamily="34" charset="0"/>
                        </a:rPr>
                        <a:t>1.239</a:t>
                      </a:r>
                    </a:p>
                  </a:txBody>
                  <a:tcPr marL="8877" marR="8877" marT="8877" marB="42608"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95153061"/>
                  </a:ext>
                </a:extLst>
              </a:tr>
            </a:tbl>
          </a:graphicData>
        </a:graphic>
      </p:graphicFrame>
      <p:graphicFrame>
        <p:nvGraphicFramePr>
          <p:cNvPr id="8" name="Tabla 7">
            <a:extLst>
              <a:ext uri="{FF2B5EF4-FFF2-40B4-BE49-F238E27FC236}">
                <a16:creationId xmlns:a16="http://schemas.microsoft.com/office/drawing/2014/main" id="{1268F89F-8799-8497-421B-A5CDAD4AFC39}"/>
              </a:ext>
            </a:extLst>
          </p:cNvPr>
          <p:cNvGraphicFramePr>
            <a:graphicFrameLocks noGrp="1"/>
          </p:cNvGraphicFramePr>
          <p:nvPr>
            <p:extLst>
              <p:ext uri="{D42A27DB-BD31-4B8C-83A1-F6EECF244321}">
                <p14:modId xmlns:p14="http://schemas.microsoft.com/office/powerpoint/2010/main" val="996190823"/>
              </p:ext>
            </p:extLst>
          </p:nvPr>
        </p:nvGraphicFramePr>
        <p:xfrm>
          <a:off x="630382" y="2846821"/>
          <a:ext cx="7550725" cy="1828800"/>
        </p:xfrm>
        <a:graphic>
          <a:graphicData uri="http://schemas.openxmlformats.org/drawingml/2006/table">
            <a:tbl>
              <a:tblPr/>
              <a:tblGrid>
                <a:gridCol w="4304803">
                  <a:extLst>
                    <a:ext uri="{9D8B030D-6E8A-4147-A177-3AD203B41FA5}">
                      <a16:colId xmlns:a16="http://schemas.microsoft.com/office/drawing/2014/main" val="4226906840"/>
                    </a:ext>
                  </a:extLst>
                </a:gridCol>
                <a:gridCol w="540987">
                  <a:extLst>
                    <a:ext uri="{9D8B030D-6E8A-4147-A177-3AD203B41FA5}">
                      <a16:colId xmlns:a16="http://schemas.microsoft.com/office/drawing/2014/main" val="3310824059"/>
                    </a:ext>
                  </a:extLst>
                </a:gridCol>
                <a:gridCol w="540987">
                  <a:extLst>
                    <a:ext uri="{9D8B030D-6E8A-4147-A177-3AD203B41FA5}">
                      <a16:colId xmlns:a16="http://schemas.microsoft.com/office/drawing/2014/main" val="2581598565"/>
                    </a:ext>
                  </a:extLst>
                </a:gridCol>
                <a:gridCol w="540987">
                  <a:extLst>
                    <a:ext uri="{9D8B030D-6E8A-4147-A177-3AD203B41FA5}">
                      <a16:colId xmlns:a16="http://schemas.microsoft.com/office/drawing/2014/main" val="594569290"/>
                    </a:ext>
                  </a:extLst>
                </a:gridCol>
                <a:gridCol w="540987">
                  <a:extLst>
                    <a:ext uri="{9D8B030D-6E8A-4147-A177-3AD203B41FA5}">
                      <a16:colId xmlns:a16="http://schemas.microsoft.com/office/drawing/2014/main" val="2341414541"/>
                    </a:ext>
                  </a:extLst>
                </a:gridCol>
                <a:gridCol w="540987">
                  <a:extLst>
                    <a:ext uri="{9D8B030D-6E8A-4147-A177-3AD203B41FA5}">
                      <a16:colId xmlns:a16="http://schemas.microsoft.com/office/drawing/2014/main" val="2580068142"/>
                    </a:ext>
                  </a:extLst>
                </a:gridCol>
                <a:gridCol w="540987">
                  <a:extLst>
                    <a:ext uri="{9D8B030D-6E8A-4147-A177-3AD203B41FA5}">
                      <a16:colId xmlns:a16="http://schemas.microsoft.com/office/drawing/2014/main" val="2103383811"/>
                    </a:ext>
                  </a:extLst>
                </a:gridCol>
              </a:tblGrid>
              <a:tr h="246280">
                <a:tc>
                  <a:txBody>
                    <a:bodyPr/>
                    <a:lstStyle/>
                    <a:p>
                      <a:pPr algn="l" fontAlgn="b">
                        <a:buNone/>
                      </a:pPr>
                      <a:r>
                        <a:rPr lang="es-CL" sz="1400" b="1" i="0" u="none" strike="noStrike">
                          <a:solidFill>
                            <a:srgbClr val="000000"/>
                          </a:solidFill>
                          <a:effectLst/>
                          <a:latin typeface="Calibri" panose="020F0502020204030204" pitchFamily="34" charset="0"/>
                        </a:rPr>
                        <a:t>H. Dr. M.Sánchez Vergara ( La Calera)</a:t>
                      </a: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29448450"/>
                  </a:ext>
                </a:extLst>
              </a:tr>
              <a:tr h="204360">
                <a:tc rowSpan="2">
                  <a:txBody>
                    <a:bodyPr/>
                    <a:lstStyle/>
                    <a:p>
                      <a:pPr algn="ctr" fontAlgn="ctr">
                        <a:buNone/>
                      </a:pPr>
                      <a:r>
                        <a:rPr lang="es-CL" sz="1100" b="0" i="0" u="none" strike="noStrike">
                          <a:solidFill>
                            <a:srgbClr val="000000"/>
                          </a:solidFill>
                          <a:effectLst/>
                          <a:latin typeface="Calibri" panose="020F0502020204030204" pitchFamily="34" charset="0"/>
                        </a:rPr>
                        <a:t>ESPECIALIDAD</a:t>
                      </a:r>
                    </a:p>
                  </a:txBody>
                  <a:tcPr marL="9525" marR="9525" marT="95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gridSpan="6">
                  <a:txBody>
                    <a:bodyPr/>
                    <a:lstStyle/>
                    <a:p>
                      <a:pPr algn="ctr" fontAlgn="b">
                        <a:buNone/>
                      </a:pPr>
                      <a:r>
                        <a:rPr lang="es-CL" sz="1100" b="1" i="0" u="none" strike="noStrike">
                          <a:solidFill>
                            <a:srgbClr val="000000"/>
                          </a:solidFill>
                          <a:effectLst/>
                          <a:latin typeface="Calibri" panose="020F0502020204030204" pitchFamily="34" charset="0"/>
                        </a:rPr>
                        <a:t>AÑO DE INGRESO</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tc hMerge="1">
                  <a:txBody>
                    <a:bodyPr/>
                    <a:lstStyle/>
                    <a:p>
                      <a:endParaRPr lang="es-CL"/>
                    </a:p>
                  </a:txBody>
                  <a:tcPr/>
                </a:tc>
                <a:extLst>
                  <a:ext uri="{0D108BD9-81ED-4DB2-BD59-A6C34878D82A}">
                    <a16:rowId xmlns:a16="http://schemas.microsoft.com/office/drawing/2014/main" val="2505695016"/>
                  </a:ext>
                </a:extLst>
              </a:tr>
              <a:tr h="204360">
                <a:tc vMerge="1">
                  <a:txBody>
                    <a:bodyPr/>
                    <a:lstStyle/>
                    <a:p>
                      <a:endParaRPr lang="es-CL"/>
                    </a:p>
                  </a:txBody>
                  <a:tcPr/>
                </a:tc>
                <a:tc>
                  <a:txBody>
                    <a:bodyPr/>
                    <a:lstStyle/>
                    <a:p>
                      <a:pPr algn="r" fontAlgn="b">
                        <a:buNone/>
                      </a:pPr>
                      <a:r>
                        <a:rPr lang="es-CL" sz="1100" b="0" i="0" u="none" strike="noStrike">
                          <a:solidFill>
                            <a:srgbClr val="000000"/>
                          </a:solidFill>
                          <a:effectLst/>
                          <a:latin typeface="Calibri" panose="020F0502020204030204" pitchFamily="34" charset="0"/>
                        </a:rPr>
                        <a:t>2018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r" fontAlgn="b">
                        <a:buNone/>
                      </a:pPr>
                      <a:r>
                        <a:rPr lang="es-CL" sz="1100" b="0" i="0" u="none" strike="noStrike">
                          <a:solidFill>
                            <a:srgbClr val="000000"/>
                          </a:solidFill>
                          <a:effectLst/>
                          <a:latin typeface="Calibri" panose="020F0502020204030204" pitchFamily="34" charset="0"/>
                        </a:rPr>
                        <a:t>2022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r" fontAlgn="b">
                        <a:buNone/>
                      </a:pPr>
                      <a:r>
                        <a:rPr lang="es-CL" sz="1100" b="0" i="0" u="none" strike="noStrike">
                          <a:solidFill>
                            <a:srgbClr val="000000"/>
                          </a:solidFill>
                          <a:effectLst/>
                          <a:latin typeface="Calibri" panose="020F0502020204030204" pitchFamily="34" charset="0"/>
                        </a:rPr>
                        <a:t>2023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r" fontAlgn="b">
                        <a:buNone/>
                      </a:pPr>
                      <a:r>
                        <a:rPr lang="es-CL" sz="1100" b="0" i="0" u="none" strike="noStrike">
                          <a:solidFill>
                            <a:srgbClr val="000000"/>
                          </a:solidFill>
                          <a:effectLst/>
                          <a:latin typeface="Calibri" panose="020F0502020204030204" pitchFamily="34" charset="0"/>
                        </a:rPr>
                        <a:t>2024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r" fontAlgn="b">
                        <a:buNone/>
                      </a:pPr>
                      <a:r>
                        <a:rPr lang="es-CL" sz="1100" b="0" i="0" u="none" strike="noStrike">
                          <a:solidFill>
                            <a:srgbClr val="000000"/>
                          </a:solidFill>
                          <a:effectLst/>
                          <a:latin typeface="Calibri" panose="020F0502020204030204" pitchFamily="34" charset="0"/>
                        </a:rPr>
                        <a:t>2025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l" fontAlgn="b">
                        <a:buNone/>
                      </a:pPr>
                      <a:r>
                        <a:rPr lang="es-CL" sz="1100" b="0" i="0" u="none" strike="noStrike">
                          <a:solidFill>
                            <a:srgbClr val="000000"/>
                          </a:solidFill>
                          <a:effectLst/>
                          <a:latin typeface="Calibri" panose="020F0502020204030204" pitchFamily="34" charset="0"/>
                        </a:rPr>
                        <a:t>Total </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extLst>
                  <a:ext uri="{0D108BD9-81ED-4DB2-BD59-A6C34878D82A}">
                    <a16:rowId xmlns:a16="http://schemas.microsoft.com/office/drawing/2014/main" val="3717644263"/>
                  </a:ext>
                </a:extLst>
              </a:tr>
              <a:tr h="204360">
                <a:tc>
                  <a:txBody>
                    <a:bodyPr/>
                    <a:lstStyle/>
                    <a:p>
                      <a:pPr algn="l" fontAlgn="b">
                        <a:buNone/>
                      </a:pPr>
                      <a:r>
                        <a:rPr lang="es-CL" sz="1100" b="0" i="0" u="none" strike="noStrike">
                          <a:solidFill>
                            <a:srgbClr val="000000"/>
                          </a:solidFill>
                          <a:effectLst/>
                          <a:latin typeface="Calibri" panose="020F0502020204030204" pitchFamily="34" charset="0"/>
                        </a:rPr>
                        <a:t>ENDODONCIA</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D8E4BC"/>
                    </a:solid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dirty="0">
                          <a:solidFill>
                            <a:srgbClr val="000000"/>
                          </a:solidFill>
                          <a:effectLst/>
                          <a:latin typeface="Calibri" panose="020F0502020204030204" pitchFamily="34" charset="0"/>
                        </a:rPr>
                        <a:t>320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320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3879918632"/>
                  </a:ext>
                </a:extLst>
              </a:tr>
              <a:tr h="204360">
                <a:tc>
                  <a:txBody>
                    <a:bodyPr/>
                    <a:lstStyle/>
                    <a:p>
                      <a:pPr algn="l" fontAlgn="b">
                        <a:buNone/>
                      </a:pPr>
                      <a:r>
                        <a:rPr lang="es-CL" sz="1100" b="0" i="0" u="none" strike="noStrike">
                          <a:solidFill>
                            <a:srgbClr val="000000"/>
                          </a:solidFill>
                          <a:effectLst/>
                          <a:latin typeface="Calibri" panose="020F0502020204030204" pitchFamily="34" charset="0"/>
                        </a:rPr>
                        <a:t>ORTODONCIA Y ORTOPEDIA DENTO MÁXILO FACIAL</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D8E4BC"/>
                    </a:solid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222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223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3070810033"/>
                  </a:ext>
                </a:extLst>
              </a:tr>
              <a:tr h="204360">
                <a:tc>
                  <a:txBody>
                    <a:bodyPr/>
                    <a:lstStyle/>
                    <a:p>
                      <a:pPr algn="l" fontAlgn="b">
                        <a:buNone/>
                      </a:pPr>
                      <a:r>
                        <a:rPr lang="es-CL" sz="1100" b="0" i="0" u="none" strike="noStrike">
                          <a:solidFill>
                            <a:srgbClr val="000000"/>
                          </a:solidFill>
                          <a:effectLst/>
                          <a:latin typeface="Calibri" panose="020F0502020204030204" pitchFamily="34" charset="0"/>
                        </a:rPr>
                        <a:t>PERIODONCIA</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D8E4BC"/>
                    </a:solid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86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86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noFill/>
                  </a:tcPr>
                </a:tc>
                <a:extLst>
                  <a:ext uri="{0D108BD9-81ED-4DB2-BD59-A6C34878D82A}">
                    <a16:rowId xmlns:a16="http://schemas.microsoft.com/office/drawing/2014/main" val="909635838"/>
                  </a:ext>
                </a:extLst>
              </a:tr>
              <a:tr h="204360">
                <a:tc>
                  <a:txBody>
                    <a:bodyPr/>
                    <a:lstStyle/>
                    <a:p>
                      <a:pPr algn="l" fontAlgn="b">
                        <a:buNone/>
                      </a:pPr>
                      <a:r>
                        <a:rPr lang="es-CL" sz="1100" b="0" i="0" u="none" strike="noStrike">
                          <a:solidFill>
                            <a:srgbClr val="000000"/>
                          </a:solidFill>
                          <a:effectLst/>
                          <a:latin typeface="Calibri" panose="020F0502020204030204" pitchFamily="34" charset="0"/>
                        </a:rPr>
                        <a:t>REHABILITACIÓN ORAL--Prótesis Removible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256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246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502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4959332"/>
                  </a:ext>
                </a:extLst>
              </a:tr>
              <a:tr h="204360">
                <a:tc>
                  <a:txBody>
                    <a:bodyPr/>
                    <a:lstStyle/>
                    <a:p>
                      <a:pPr algn="l" fontAlgn="b">
                        <a:buNone/>
                      </a:pPr>
                      <a:r>
                        <a:rPr lang="es-CL" sz="1100" b="0" i="0" u="none" strike="noStrike">
                          <a:solidFill>
                            <a:srgbClr val="000000"/>
                          </a:solidFill>
                          <a:effectLst/>
                          <a:latin typeface="Calibri" panose="020F0502020204030204" pitchFamily="34" charset="0"/>
                        </a:rPr>
                        <a:t>Total general</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endParaRPr lang="es-CL" sz="1100" b="0" i="0" u="none" strike="noStrike">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257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a:solidFill>
                            <a:srgbClr val="000000"/>
                          </a:solidFill>
                          <a:effectLst/>
                          <a:latin typeface="Calibri" panose="020F0502020204030204" pitchFamily="34" charset="0"/>
                        </a:rPr>
                        <a:t>874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s-CL" sz="1100" b="0" i="0" u="none" strike="noStrike" dirty="0">
                          <a:solidFill>
                            <a:srgbClr val="000000"/>
                          </a:solidFill>
                          <a:effectLst/>
                          <a:latin typeface="Calibri" panose="020F0502020204030204" pitchFamily="34" charset="0"/>
                        </a:rPr>
                        <a:t>1.131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0718710"/>
                  </a:ext>
                </a:extLst>
              </a:tr>
            </a:tbl>
          </a:graphicData>
        </a:graphic>
      </p:graphicFrame>
      <p:pic>
        <p:nvPicPr>
          <p:cNvPr id="17" name="Audio 16">
            <a:extLst>
              <a:ext uri="{FF2B5EF4-FFF2-40B4-BE49-F238E27FC236}">
                <a16:creationId xmlns:a16="http://schemas.microsoft.com/office/drawing/2014/main" id="{D1C4995F-6E7B-6069-2747-9560F614CB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439355012"/>
      </p:ext>
    </p:extLst>
  </p:cSld>
  <p:clrMapOvr>
    <a:masterClrMapping/>
  </p:clrMapOvr>
  <mc:AlternateContent xmlns:mc="http://schemas.openxmlformats.org/markup-compatibility/2006">
    <mc:Choice xmlns:p14="http://schemas.microsoft.com/office/powerpoint/2010/main" Requires="p14">
      <p:transition spd="slow" p14:dur="2000" advTm="75680"/>
    </mc:Choice>
    <mc:Fallback>
      <p:transition spd="slow" advTm="75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92FB151B-5448-DD5C-02C7-74D9DF77FBDD}"/>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895A3B35-B3CA-DC3E-1A1D-635BC531AF87}"/>
              </a:ext>
            </a:extLst>
          </p:cNvPr>
          <p:cNvPicPr preferRelativeResize="0"/>
          <p:nvPr/>
        </p:nvPicPr>
        <p:blipFill>
          <a:blip r:embed="rId3">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B9073D57-6BE7-530B-9886-1F0AAF307D19}"/>
              </a:ext>
            </a:extLst>
          </p:cNvPr>
          <p:cNvSpPr txBox="1"/>
          <p:nvPr/>
        </p:nvSpPr>
        <p:spPr>
          <a:xfrm>
            <a:off x="3170965" y="585732"/>
            <a:ext cx="3118999" cy="388200"/>
          </a:xfrm>
          <a:prstGeom prst="rect">
            <a:avLst/>
          </a:prstGeom>
          <a:noFill/>
          <a:ln>
            <a:noFill/>
          </a:ln>
        </p:spPr>
        <p:txBody>
          <a:bodyPr spcFirstLastPara="1" wrap="square" lIns="68575" tIns="34275" rIns="68575" bIns="34275" anchor="t" anchorCtr="0">
            <a:normAutofit/>
          </a:bodyPr>
          <a:lstStyle/>
          <a:p>
            <a:pPr lvl="0">
              <a:lnSpc>
                <a:spcPct val="90000"/>
              </a:lnSpc>
              <a:buSzPts val="2100"/>
            </a:pPr>
            <a:r>
              <a:rPr lang="es-419" sz="2100" b="1" dirty="0">
                <a:solidFill>
                  <a:srgbClr val="2E3192"/>
                </a:solidFill>
                <a:latin typeface="Verdana"/>
                <a:ea typeface="Verdana"/>
                <a:sym typeface="Verdana"/>
              </a:rPr>
              <a:t>LISTAS DE ESPERA</a:t>
            </a:r>
            <a:endParaRPr lang="es-419" sz="1100" dirty="0">
              <a:solidFill>
                <a:srgbClr val="2E3192"/>
              </a:solidFill>
            </a:endParaRPr>
          </a:p>
        </p:txBody>
      </p:sp>
      <p:pic>
        <p:nvPicPr>
          <p:cNvPr id="3" name="Imagen 2">
            <a:extLst>
              <a:ext uri="{FF2B5EF4-FFF2-40B4-BE49-F238E27FC236}">
                <a16:creationId xmlns:a16="http://schemas.microsoft.com/office/drawing/2014/main" id="{78EA9FC6-DF30-812B-9B11-1105C2C45E2A}"/>
              </a:ext>
            </a:extLst>
          </p:cNvPr>
          <p:cNvPicPr>
            <a:picLocks noChangeAspect="1"/>
          </p:cNvPicPr>
          <p:nvPr/>
        </p:nvPicPr>
        <p:blipFill>
          <a:blip r:embed="rId4"/>
          <a:stretch>
            <a:fillRect/>
          </a:stretch>
        </p:blipFill>
        <p:spPr>
          <a:xfrm>
            <a:off x="304799" y="1254591"/>
            <a:ext cx="8375073" cy="764906"/>
          </a:xfrm>
          <a:prstGeom prst="rect">
            <a:avLst/>
          </a:prstGeom>
        </p:spPr>
      </p:pic>
      <p:pic>
        <p:nvPicPr>
          <p:cNvPr id="5" name="Imagen 4">
            <a:extLst>
              <a:ext uri="{FF2B5EF4-FFF2-40B4-BE49-F238E27FC236}">
                <a16:creationId xmlns:a16="http://schemas.microsoft.com/office/drawing/2014/main" id="{EF1D79E3-6C96-96FE-0989-67AF8AD31715}"/>
              </a:ext>
            </a:extLst>
          </p:cNvPr>
          <p:cNvPicPr>
            <a:picLocks noChangeAspect="1"/>
          </p:cNvPicPr>
          <p:nvPr/>
        </p:nvPicPr>
        <p:blipFill>
          <a:blip r:embed="rId5"/>
          <a:stretch>
            <a:fillRect/>
          </a:stretch>
        </p:blipFill>
        <p:spPr>
          <a:xfrm>
            <a:off x="304799" y="2104829"/>
            <a:ext cx="8375073" cy="1019175"/>
          </a:xfrm>
          <a:prstGeom prst="rect">
            <a:avLst/>
          </a:prstGeom>
        </p:spPr>
      </p:pic>
      <p:sp>
        <p:nvSpPr>
          <p:cNvPr id="6" name="CuadroTexto 5">
            <a:extLst>
              <a:ext uri="{FF2B5EF4-FFF2-40B4-BE49-F238E27FC236}">
                <a16:creationId xmlns:a16="http://schemas.microsoft.com/office/drawing/2014/main" id="{21D1CF5D-7B46-7353-D4E4-6898F1A7784F}"/>
              </a:ext>
            </a:extLst>
          </p:cNvPr>
          <p:cNvSpPr txBox="1"/>
          <p:nvPr/>
        </p:nvSpPr>
        <p:spPr>
          <a:xfrm>
            <a:off x="408709" y="3539836"/>
            <a:ext cx="284052" cy="307777"/>
          </a:xfrm>
          <a:prstGeom prst="rect">
            <a:avLst/>
          </a:prstGeom>
          <a:noFill/>
        </p:spPr>
        <p:txBody>
          <a:bodyPr wrap="none" rtlCol="0">
            <a:spAutoFit/>
          </a:bodyPr>
          <a:lstStyle/>
          <a:p>
            <a:r>
              <a:rPr lang="es-ES" dirty="0"/>
              <a:t>  </a:t>
            </a:r>
            <a:endParaRPr lang="es-CL" dirty="0"/>
          </a:p>
        </p:txBody>
      </p:sp>
    </p:spTree>
    <p:extLst>
      <p:ext uri="{BB962C8B-B14F-4D97-AF65-F5344CB8AC3E}">
        <p14:creationId xmlns:p14="http://schemas.microsoft.com/office/powerpoint/2010/main" val="1426959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7168AA11-BB0E-7143-F7B6-5BCC18C05CD5}"/>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7FDDC7D9-1DED-8F77-EF96-436731F135E8}"/>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E261020E-9635-F580-28C5-621344F256FC}"/>
              </a:ext>
            </a:extLst>
          </p:cNvPr>
          <p:cNvSpPr txBox="1"/>
          <p:nvPr/>
        </p:nvSpPr>
        <p:spPr>
          <a:xfrm>
            <a:off x="2810748" y="558023"/>
            <a:ext cx="4594507"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dirty="0">
                <a:solidFill>
                  <a:srgbClr val="2E3192"/>
                </a:solidFill>
                <a:latin typeface="Verdana"/>
                <a:ea typeface="Verdana"/>
                <a:sym typeface="Verdana"/>
              </a:rPr>
              <a:t>METAS SANITARIAS </a:t>
            </a:r>
            <a:endParaRPr sz="1100" b="0" i="0" u="none" strike="noStrike" cap="none" dirty="0">
              <a:solidFill>
                <a:srgbClr val="2E3192"/>
              </a:solidFill>
              <a:latin typeface="Arial"/>
              <a:ea typeface="Arial"/>
              <a:cs typeface="Arial"/>
              <a:sym typeface="Arial"/>
            </a:endParaRPr>
          </a:p>
        </p:txBody>
      </p:sp>
      <p:pic>
        <p:nvPicPr>
          <p:cNvPr id="3" name="Imagen 2">
            <a:extLst>
              <a:ext uri="{FF2B5EF4-FFF2-40B4-BE49-F238E27FC236}">
                <a16:creationId xmlns:a16="http://schemas.microsoft.com/office/drawing/2014/main" id="{34E811A8-6EE1-3AF0-C890-ED09A7BBD5B8}"/>
              </a:ext>
            </a:extLst>
          </p:cNvPr>
          <p:cNvPicPr>
            <a:picLocks noChangeAspect="1"/>
          </p:cNvPicPr>
          <p:nvPr/>
        </p:nvPicPr>
        <p:blipFill>
          <a:blip r:embed="rId6"/>
          <a:stretch>
            <a:fillRect/>
          </a:stretch>
        </p:blipFill>
        <p:spPr>
          <a:xfrm>
            <a:off x="1025059" y="1267691"/>
            <a:ext cx="7337891" cy="1530927"/>
          </a:xfrm>
          <a:prstGeom prst="rect">
            <a:avLst/>
          </a:prstGeom>
        </p:spPr>
      </p:pic>
      <p:pic>
        <p:nvPicPr>
          <p:cNvPr id="22" name="Audio 21">
            <a:extLst>
              <a:ext uri="{FF2B5EF4-FFF2-40B4-BE49-F238E27FC236}">
                <a16:creationId xmlns:a16="http://schemas.microsoft.com/office/drawing/2014/main" id="{21FA6CDA-94D4-89E9-A1D4-B10040EE757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662065431"/>
      </p:ext>
    </p:extLst>
  </p:cSld>
  <p:clrMapOvr>
    <a:masterClrMapping/>
  </p:clrMapOvr>
  <mc:AlternateContent xmlns:mc="http://schemas.openxmlformats.org/markup-compatibility/2006">
    <mc:Choice xmlns:p14="http://schemas.microsoft.com/office/powerpoint/2010/main" Requires="p14">
      <p:transition spd="slow" p14:dur="2000" advTm="26080"/>
    </mc:Choice>
    <mc:Fallback>
      <p:transition spd="slow" advTm="26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2">
          <a:extLst>
            <a:ext uri="{FF2B5EF4-FFF2-40B4-BE49-F238E27FC236}">
              <a16:creationId xmlns:a16="http://schemas.microsoft.com/office/drawing/2014/main" id="{8BC5D6C3-7AFB-F4BB-4A6F-54E84E337EA0}"/>
            </a:ext>
          </a:extLst>
        </p:cNvPr>
        <p:cNvGrpSpPr/>
        <p:nvPr/>
      </p:nvGrpSpPr>
      <p:grpSpPr>
        <a:xfrm>
          <a:off x="0" y="0"/>
          <a:ext cx="0" cy="0"/>
          <a:chOff x="0" y="0"/>
          <a:chExt cx="0" cy="0"/>
        </a:xfrm>
      </p:grpSpPr>
      <p:pic>
        <p:nvPicPr>
          <p:cNvPr id="123" name="Google Shape;123;p28" title="Fondo PPT-3.png">
            <a:extLst>
              <a:ext uri="{FF2B5EF4-FFF2-40B4-BE49-F238E27FC236}">
                <a16:creationId xmlns:a16="http://schemas.microsoft.com/office/drawing/2014/main" id="{A240807F-61F5-EA32-6595-EF3530B147EE}"/>
              </a:ext>
            </a:extLst>
          </p:cNvPr>
          <p:cNvPicPr preferRelativeResize="0"/>
          <p:nvPr/>
        </p:nvPicPr>
        <p:blipFill>
          <a:blip r:embed="rId5">
            <a:alphaModFix/>
          </a:blip>
          <a:stretch>
            <a:fillRect/>
          </a:stretch>
        </p:blipFill>
        <p:spPr>
          <a:xfrm>
            <a:off x="0" y="1339"/>
            <a:ext cx="9143998" cy="5140822"/>
          </a:xfrm>
          <a:prstGeom prst="rect">
            <a:avLst/>
          </a:prstGeom>
          <a:noFill/>
          <a:ln>
            <a:noFill/>
          </a:ln>
        </p:spPr>
      </p:pic>
      <p:sp>
        <p:nvSpPr>
          <p:cNvPr id="126" name="Google Shape;126;p28">
            <a:extLst>
              <a:ext uri="{FF2B5EF4-FFF2-40B4-BE49-F238E27FC236}">
                <a16:creationId xmlns:a16="http://schemas.microsoft.com/office/drawing/2014/main" id="{23A292B9-E833-B245-298E-C750099C88FC}"/>
              </a:ext>
            </a:extLst>
          </p:cNvPr>
          <p:cNvSpPr txBox="1"/>
          <p:nvPr/>
        </p:nvSpPr>
        <p:spPr>
          <a:xfrm>
            <a:off x="5055027" y="1934008"/>
            <a:ext cx="4088973" cy="388200"/>
          </a:xfrm>
          <a:prstGeom prst="rect">
            <a:avLst/>
          </a:prstGeom>
          <a:noFill/>
          <a:ln>
            <a:noFill/>
          </a:ln>
        </p:spPr>
        <p:txBody>
          <a:bodyPr spcFirstLastPara="1" wrap="square" lIns="68575" tIns="34275" rIns="68575" bIns="34275" anchor="t" anchorCtr="0">
            <a:noAutofit/>
          </a:bodyPr>
          <a:lstStyle/>
          <a:p>
            <a:pPr marL="0" marR="0" lvl="0" indent="0" algn="ctr" rtl="0">
              <a:lnSpc>
                <a:spcPct val="90000"/>
              </a:lnSpc>
              <a:spcBef>
                <a:spcPts val="0"/>
              </a:spcBef>
              <a:spcAft>
                <a:spcPts val="0"/>
              </a:spcAft>
              <a:buClr>
                <a:srgbClr val="000000"/>
              </a:buClr>
              <a:buSzPts val="2100"/>
              <a:buFont typeface="Arial"/>
              <a:buNone/>
            </a:pPr>
            <a:r>
              <a:rPr lang="es-419" sz="4000" b="1" i="0" u="none" strike="noStrike" cap="none" dirty="0">
                <a:solidFill>
                  <a:schemeClr val="accent1">
                    <a:lumMod val="75000"/>
                  </a:schemeClr>
                </a:solidFill>
                <a:latin typeface="Verdana"/>
                <a:ea typeface="Verdana"/>
                <a:cs typeface="Verdana"/>
                <a:sym typeface="Verdana"/>
              </a:rPr>
              <a:t>GESTIÓN DE </a:t>
            </a:r>
            <a:r>
              <a:rPr lang="es-419" sz="4000" b="1" dirty="0">
                <a:solidFill>
                  <a:schemeClr val="accent1">
                    <a:lumMod val="75000"/>
                  </a:schemeClr>
                </a:solidFill>
                <a:latin typeface="Verdana"/>
                <a:ea typeface="Verdana"/>
                <a:cs typeface="Verdana"/>
                <a:sym typeface="Verdana"/>
              </a:rPr>
              <a:t>PERSONAS</a:t>
            </a:r>
            <a:endParaRPr sz="4000" b="0" i="0" u="none" strike="noStrike" cap="none" dirty="0">
              <a:solidFill>
                <a:schemeClr val="accent1">
                  <a:lumMod val="75000"/>
                </a:schemeClr>
              </a:solidFill>
              <a:latin typeface="Arial"/>
              <a:ea typeface="Arial"/>
              <a:cs typeface="Arial"/>
              <a:sym typeface="Arial"/>
            </a:endParaRPr>
          </a:p>
        </p:txBody>
      </p:sp>
      <p:pic>
        <p:nvPicPr>
          <p:cNvPr id="3" name="Imagen 2">
            <a:extLst>
              <a:ext uri="{FF2B5EF4-FFF2-40B4-BE49-F238E27FC236}">
                <a16:creationId xmlns:a16="http://schemas.microsoft.com/office/drawing/2014/main" id="{6027DBC1-9A32-DA1C-E32D-2DBF43AC336D}"/>
              </a:ext>
            </a:extLst>
          </p:cNvPr>
          <p:cNvPicPr>
            <a:picLocks noChangeAspect="1"/>
          </p:cNvPicPr>
          <p:nvPr/>
        </p:nvPicPr>
        <p:blipFill>
          <a:blip r:embed="rId6"/>
          <a:stretch>
            <a:fillRect/>
          </a:stretch>
        </p:blipFill>
        <p:spPr>
          <a:xfrm>
            <a:off x="269684" y="491739"/>
            <a:ext cx="4785341" cy="4319249"/>
          </a:xfrm>
          <a:prstGeom prst="rect">
            <a:avLst/>
          </a:prstGeom>
        </p:spPr>
      </p:pic>
      <p:pic>
        <p:nvPicPr>
          <p:cNvPr id="14" name="Audio 13">
            <a:extLst>
              <a:ext uri="{FF2B5EF4-FFF2-40B4-BE49-F238E27FC236}">
                <a16:creationId xmlns:a16="http://schemas.microsoft.com/office/drawing/2014/main" id="{AB061DFD-F23D-32A9-A793-DFA83D64DF9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526668379"/>
      </p:ext>
    </p:extLst>
  </p:cSld>
  <p:clrMapOvr>
    <a:masterClrMapping/>
  </p:clrMapOvr>
  <mc:AlternateContent xmlns:mc="http://schemas.openxmlformats.org/markup-compatibility/2006">
    <mc:Choice xmlns:p14="http://schemas.microsoft.com/office/powerpoint/2010/main" Requires="p14">
      <p:transition spd="slow" p14:dur="2000" advTm="5760"/>
    </mc:Choice>
    <mc:Fallback>
      <p:transition spd="slow" advTm="5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pic>
        <p:nvPicPr>
          <p:cNvPr id="123" name="Google Shape;123;p28" title="Fondo PPT-3.png"/>
          <p:cNvPicPr preferRelativeResize="0"/>
          <p:nvPr/>
        </p:nvPicPr>
        <p:blipFill>
          <a:blip r:embed="rId5">
            <a:alphaModFix/>
          </a:blip>
          <a:stretch>
            <a:fillRect/>
          </a:stretch>
        </p:blipFill>
        <p:spPr>
          <a:xfrm>
            <a:off x="0" y="1339"/>
            <a:ext cx="9143998" cy="5140822"/>
          </a:xfrm>
          <a:prstGeom prst="rect">
            <a:avLst/>
          </a:prstGeom>
          <a:noFill/>
          <a:ln>
            <a:noFill/>
          </a:ln>
        </p:spPr>
      </p:pic>
      <p:sp>
        <p:nvSpPr>
          <p:cNvPr id="126" name="Google Shape;126;p28"/>
          <p:cNvSpPr txBox="1"/>
          <p:nvPr/>
        </p:nvSpPr>
        <p:spPr>
          <a:xfrm>
            <a:off x="616725" y="523695"/>
            <a:ext cx="4850817" cy="388200"/>
          </a:xfrm>
          <a:prstGeom prst="rect">
            <a:avLst/>
          </a:prstGeom>
          <a:noFill/>
          <a:ln>
            <a:noFill/>
          </a:ln>
        </p:spPr>
        <p:txBody>
          <a:bodyPr spcFirstLastPara="1" wrap="square" lIns="68575" tIns="34275" rIns="68575" bIns="34275" anchor="t" anchorCtr="0">
            <a:noAutofit/>
          </a:bodyPr>
          <a:lstStyle/>
          <a:p>
            <a:pPr marL="0" marR="0" lvl="0" indent="0" algn="l" rtl="0">
              <a:lnSpc>
                <a:spcPct val="90000"/>
              </a:lnSpc>
              <a:spcBef>
                <a:spcPts val="0"/>
              </a:spcBef>
              <a:spcAft>
                <a:spcPts val="0"/>
              </a:spcAft>
              <a:buClr>
                <a:srgbClr val="000000"/>
              </a:buClr>
              <a:buSzPts val="2100"/>
              <a:buFont typeface="Arial"/>
              <a:buNone/>
            </a:pPr>
            <a:r>
              <a:rPr lang="es-419" sz="4800" b="1" i="0" u="none" strike="noStrike" cap="none" dirty="0">
                <a:solidFill>
                  <a:schemeClr val="lt1"/>
                </a:solidFill>
                <a:latin typeface="Verdana"/>
                <a:ea typeface="Verdana"/>
                <a:cs typeface="Verdana"/>
                <a:sym typeface="Verdana"/>
              </a:rPr>
              <a:t>DOTACIÓN</a:t>
            </a:r>
            <a:endParaRPr sz="4800" b="0" i="0" u="none" strike="noStrike" cap="none" dirty="0">
              <a:solidFill>
                <a:schemeClr val="lt1"/>
              </a:solidFill>
              <a:latin typeface="Arial"/>
              <a:ea typeface="Arial"/>
              <a:cs typeface="Arial"/>
              <a:sym typeface="Arial"/>
            </a:endParaRPr>
          </a:p>
        </p:txBody>
      </p:sp>
      <p:pic>
        <p:nvPicPr>
          <p:cNvPr id="3" name="Imagen 2">
            <a:extLst>
              <a:ext uri="{FF2B5EF4-FFF2-40B4-BE49-F238E27FC236}">
                <a16:creationId xmlns:a16="http://schemas.microsoft.com/office/drawing/2014/main" id="{630673AA-ECD6-31AB-65A3-9B148315A7A4}"/>
              </a:ext>
            </a:extLst>
          </p:cNvPr>
          <p:cNvPicPr>
            <a:picLocks noChangeAspect="1"/>
          </p:cNvPicPr>
          <p:nvPr/>
        </p:nvPicPr>
        <p:blipFill>
          <a:blip r:embed="rId6"/>
          <a:stretch>
            <a:fillRect/>
          </a:stretch>
        </p:blipFill>
        <p:spPr>
          <a:xfrm>
            <a:off x="5830574" y="249050"/>
            <a:ext cx="990599" cy="742949"/>
          </a:xfrm>
          <a:prstGeom prst="rect">
            <a:avLst/>
          </a:prstGeom>
        </p:spPr>
      </p:pic>
      <p:pic>
        <p:nvPicPr>
          <p:cNvPr id="5" name="Imagen 4">
            <a:extLst>
              <a:ext uri="{FF2B5EF4-FFF2-40B4-BE49-F238E27FC236}">
                <a16:creationId xmlns:a16="http://schemas.microsoft.com/office/drawing/2014/main" id="{346216A5-DDD5-B052-E27A-6E703BCB9D1E}"/>
              </a:ext>
            </a:extLst>
          </p:cNvPr>
          <p:cNvPicPr>
            <a:picLocks noChangeAspect="1"/>
          </p:cNvPicPr>
          <p:nvPr/>
        </p:nvPicPr>
        <p:blipFill>
          <a:blip r:embed="rId7"/>
          <a:stretch>
            <a:fillRect/>
          </a:stretch>
        </p:blipFill>
        <p:spPr>
          <a:xfrm>
            <a:off x="7896476" y="4201354"/>
            <a:ext cx="913149" cy="586047"/>
          </a:xfrm>
          <a:prstGeom prst="rect">
            <a:avLst/>
          </a:prstGeom>
        </p:spPr>
      </p:pic>
      <p:pic>
        <p:nvPicPr>
          <p:cNvPr id="7" name="Imagen 6">
            <a:extLst>
              <a:ext uri="{FF2B5EF4-FFF2-40B4-BE49-F238E27FC236}">
                <a16:creationId xmlns:a16="http://schemas.microsoft.com/office/drawing/2014/main" id="{FAFBC20D-CA3F-5844-0650-69F7CD6AF11B}"/>
              </a:ext>
            </a:extLst>
          </p:cNvPr>
          <p:cNvPicPr>
            <a:picLocks noChangeAspect="1"/>
          </p:cNvPicPr>
          <p:nvPr/>
        </p:nvPicPr>
        <p:blipFill>
          <a:blip r:embed="rId8"/>
          <a:stretch>
            <a:fillRect/>
          </a:stretch>
        </p:blipFill>
        <p:spPr>
          <a:xfrm>
            <a:off x="5830573" y="3182652"/>
            <a:ext cx="1032952" cy="774714"/>
          </a:xfrm>
          <a:prstGeom prst="rect">
            <a:avLst/>
          </a:prstGeom>
        </p:spPr>
      </p:pic>
      <p:pic>
        <p:nvPicPr>
          <p:cNvPr id="9" name="Imagen 8">
            <a:extLst>
              <a:ext uri="{FF2B5EF4-FFF2-40B4-BE49-F238E27FC236}">
                <a16:creationId xmlns:a16="http://schemas.microsoft.com/office/drawing/2014/main" id="{0726F62C-60EF-7284-9EAD-3279FC643930}"/>
              </a:ext>
            </a:extLst>
          </p:cNvPr>
          <p:cNvPicPr>
            <a:picLocks noChangeAspect="1"/>
          </p:cNvPicPr>
          <p:nvPr/>
        </p:nvPicPr>
        <p:blipFill>
          <a:blip r:embed="rId9"/>
          <a:stretch>
            <a:fillRect/>
          </a:stretch>
        </p:blipFill>
        <p:spPr>
          <a:xfrm>
            <a:off x="6863525" y="3969326"/>
            <a:ext cx="534549" cy="830035"/>
          </a:xfrm>
          <a:prstGeom prst="rect">
            <a:avLst/>
          </a:prstGeom>
        </p:spPr>
      </p:pic>
      <p:pic>
        <p:nvPicPr>
          <p:cNvPr id="11" name="Imagen 10">
            <a:extLst>
              <a:ext uri="{FF2B5EF4-FFF2-40B4-BE49-F238E27FC236}">
                <a16:creationId xmlns:a16="http://schemas.microsoft.com/office/drawing/2014/main" id="{00B943C8-506A-14D4-3FB7-CF887FE54F88}"/>
              </a:ext>
            </a:extLst>
          </p:cNvPr>
          <p:cNvPicPr>
            <a:picLocks noChangeAspect="1"/>
          </p:cNvPicPr>
          <p:nvPr/>
        </p:nvPicPr>
        <p:blipFill>
          <a:blip r:embed="rId10"/>
          <a:stretch>
            <a:fillRect/>
          </a:stretch>
        </p:blipFill>
        <p:spPr>
          <a:xfrm>
            <a:off x="8221825" y="3426640"/>
            <a:ext cx="587799" cy="774714"/>
          </a:xfrm>
          <a:prstGeom prst="rect">
            <a:avLst/>
          </a:prstGeom>
        </p:spPr>
      </p:pic>
      <p:pic>
        <p:nvPicPr>
          <p:cNvPr id="13" name="Imagen 12">
            <a:extLst>
              <a:ext uri="{FF2B5EF4-FFF2-40B4-BE49-F238E27FC236}">
                <a16:creationId xmlns:a16="http://schemas.microsoft.com/office/drawing/2014/main" id="{5751A33D-1654-BE7E-655A-02308FA4ED6C}"/>
              </a:ext>
            </a:extLst>
          </p:cNvPr>
          <p:cNvPicPr>
            <a:picLocks noChangeAspect="1"/>
          </p:cNvPicPr>
          <p:nvPr/>
        </p:nvPicPr>
        <p:blipFill>
          <a:blip r:embed="rId11"/>
          <a:stretch>
            <a:fillRect/>
          </a:stretch>
        </p:blipFill>
        <p:spPr>
          <a:xfrm>
            <a:off x="5830574" y="2787133"/>
            <a:ext cx="892324" cy="634676"/>
          </a:xfrm>
          <a:prstGeom prst="rect">
            <a:avLst/>
          </a:prstGeom>
        </p:spPr>
      </p:pic>
      <p:pic>
        <p:nvPicPr>
          <p:cNvPr id="15" name="Imagen 14">
            <a:extLst>
              <a:ext uri="{FF2B5EF4-FFF2-40B4-BE49-F238E27FC236}">
                <a16:creationId xmlns:a16="http://schemas.microsoft.com/office/drawing/2014/main" id="{F3FF7A14-EA32-811C-5AA0-F7853472F74A}"/>
              </a:ext>
            </a:extLst>
          </p:cNvPr>
          <p:cNvPicPr>
            <a:picLocks noChangeAspect="1"/>
          </p:cNvPicPr>
          <p:nvPr/>
        </p:nvPicPr>
        <p:blipFill>
          <a:blip r:embed="rId12"/>
          <a:stretch>
            <a:fillRect/>
          </a:stretch>
        </p:blipFill>
        <p:spPr>
          <a:xfrm>
            <a:off x="6712461" y="2528313"/>
            <a:ext cx="1007825" cy="755869"/>
          </a:xfrm>
          <a:prstGeom prst="rect">
            <a:avLst/>
          </a:prstGeom>
        </p:spPr>
      </p:pic>
      <p:pic>
        <p:nvPicPr>
          <p:cNvPr id="17" name="Imagen 16">
            <a:extLst>
              <a:ext uri="{FF2B5EF4-FFF2-40B4-BE49-F238E27FC236}">
                <a16:creationId xmlns:a16="http://schemas.microsoft.com/office/drawing/2014/main" id="{DBB5A6F3-E471-D73D-D13B-F25D081EC85D}"/>
              </a:ext>
            </a:extLst>
          </p:cNvPr>
          <p:cNvPicPr>
            <a:picLocks noChangeAspect="1"/>
          </p:cNvPicPr>
          <p:nvPr/>
        </p:nvPicPr>
        <p:blipFill>
          <a:blip r:embed="rId13"/>
          <a:stretch>
            <a:fillRect/>
          </a:stretch>
        </p:blipFill>
        <p:spPr>
          <a:xfrm>
            <a:off x="7730725" y="2158464"/>
            <a:ext cx="1078900" cy="710045"/>
          </a:xfrm>
          <a:prstGeom prst="rect">
            <a:avLst/>
          </a:prstGeom>
        </p:spPr>
      </p:pic>
      <p:pic>
        <p:nvPicPr>
          <p:cNvPr id="19" name="Imagen 18">
            <a:extLst>
              <a:ext uri="{FF2B5EF4-FFF2-40B4-BE49-F238E27FC236}">
                <a16:creationId xmlns:a16="http://schemas.microsoft.com/office/drawing/2014/main" id="{AFB044C8-8BB5-0287-29FE-C320E900407A}"/>
              </a:ext>
            </a:extLst>
          </p:cNvPr>
          <p:cNvPicPr>
            <a:picLocks noChangeAspect="1"/>
          </p:cNvPicPr>
          <p:nvPr/>
        </p:nvPicPr>
        <p:blipFill>
          <a:blip r:embed="rId14"/>
          <a:stretch>
            <a:fillRect/>
          </a:stretch>
        </p:blipFill>
        <p:spPr>
          <a:xfrm>
            <a:off x="5830575" y="1687340"/>
            <a:ext cx="1345693" cy="1132905"/>
          </a:xfrm>
          <a:prstGeom prst="rect">
            <a:avLst/>
          </a:prstGeom>
        </p:spPr>
      </p:pic>
      <p:pic>
        <p:nvPicPr>
          <p:cNvPr id="21" name="Imagen 20">
            <a:extLst>
              <a:ext uri="{FF2B5EF4-FFF2-40B4-BE49-F238E27FC236}">
                <a16:creationId xmlns:a16="http://schemas.microsoft.com/office/drawing/2014/main" id="{6620B366-1398-1BE9-F47C-72E604482D4F}"/>
              </a:ext>
            </a:extLst>
          </p:cNvPr>
          <p:cNvPicPr>
            <a:picLocks noChangeAspect="1"/>
          </p:cNvPicPr>
          <p:nvPr/>
        </p:nvPicPr>
        <p:blipFill>
          <a:blip r:embed="rId15"/>
          <a:stretch>
            <a:fillRect/>
          </a:stretch>
        </p:blipFill>
        <p:spPr>
          <a:xfrm>
            <a:off x="5830575" y="991999"/>
            <a:ext cx="1249988" cy="703118"/>
          </a:xfrm>
          <a:prstGeom prst="rect">
            <a:avLst/>
          </a:prstGeom>
        </p:spPr>
      </p:pic>
      <p:pic>
        <p:nvPicPr>
          <p:cNvPr id="23" name="Imagen 22">
            <a:extLst>
              <a:ext uri="{FF2B5EF4-FFF2-40B4-BE49-F238E27FC236}">
                <a16:creationId xmlns:a16="http://schemas.microsoft.com/office/drawing/2014/main" id="{E2BDC0F7-CE76-BBDF-7B06-B15F65BAACDA}"/>
              </a:ext>
            </a:extLst>
          </p:cNvPr>
          <p:cNvPicPr>
            <a:picLocks noChangeAspect="1"/>
          </p:cNvPicPr>
          <p:nvPr/>
        </p:nvPicPr>
        <p:blipFill>
          <a:blip r:embed="rId16"/>
          <a:stretch>
            <a:fillRect/>
          </a:stretch>
        </p:blipFill>
        <p:spPr>
          <a:xfrm>
            <a:off x="6991992" y="1552527"/>
            <a:ext cx="755953" cy="1007937"/>
          </a:xfrm>
          <a:prstGeom prst="rect">
            <a:avLst/>
          </a:prstGeom>
        </p:spPr>
      </p:pic>
      <p:pic>
        <p:nvPicPr>
          <p:cNvPr id="25" name="Imagen 24">
            <a:extLst>
              <a:ext uri="{FF2B5EF4-FFF2-40B4-BE49-F238E27FC236}">
                <a16:creationId xmlns:a16="http://schemas.microsoft.com/office/drawing/2014/main" id="{53CBB580-D4A3-2583-87C8-047E1197CF4B}"/>
              </a:ext>
            </a:extLst>
          </p:cNvPr>
          <p:cNvPicPr>
            <a:picLocks noChangeAspect="1"/>
          </p:cNvPicPr>
          <p:nvPr/>
        </p:nvPicPr>
        <p:blipFill>
          <a:blip r:embed="rId17"/>
          <a:stretch>
            <a:fillRect/>
          </a:stretch>
        </p:blipFill>
        <p:spPr>
          <a:xfrm>
            <a:off x="6821174" y="249050"/>
            <a:ext cx="1249988" cy="937491"/>
          </a:xfrm>
          <a:prstGeom prst="rect">
            <a:avLst/>
          </a:prstGeom>
        </p:spPr>
      </p:pic>
      <p:pic>
        <p:nvPicPr>
          <p:cNvPr id="27" name="Imagen 26">
            <a:extLst>
              <a:ext uri="{FF2B5EF4-FFF2-40B4-BE49-F238E27FC236}">
                <a16:creationId xmlns:a16="http://schemas.microsoft.com/office/drawing/2014/main" id="{EDB3D5DF-5A6F-D6B1-4C38-737F60757F37}"/>
              </a:ext>
            </a:extLst>
          </p:cNvPr>
          <p:cNvPicPr>
            <a:picLocks noChangeAspect="1"/>
          </p:cNvPicPr>
          <p:nvPr/>
        </p:nvPicPr>
        <p:blipFill>
          <a:blip r:embed="rId18"/>
          <a:stretch>
            <a:fillRect/>
          </a:stretch>
        </p:blipFill>
        <p:spPr>
          <a:xfrm>
            <a:off x="6991992" y="1057610"/>
            <a:ext cx="1161412" cy="711635"/>
          </a:xfrm>
          <a:prstGeom prst="rect">
            <a:avLst/>
          </a:prstGeom>
        </p:spPr>
      </p:pic>
      <p:pic>
        <p:nvPicPr>
          <p:cNvPr id="29" name="Imagen 28">
            <a:extLst>
              <a:ext uri="{FF2B5EF4-FFF2-40B4-BE49-F238E27FC236}">
                <a16:creationId xmlns:a16="http://schemas.microsoft.com/office/drawing/2014/main" id="{085CC7DE-A8A3-FCC1-5774-F0A24F4938C7}"/>
              </a:ext>
            </a:extLst>
          </p:cNvPr>
          <p:cNvPicPr>
            <a:picLocks noChangeAspect="1"/>
          </p:cNvPicPr>
          <p:nvPr/>
        </p:nvPicPr>
        <p:blipFill>
          <a:blip r:embed="rId19"/>
          <a:stretch>
            <a:fillRect/>
          </a:stretch>
        </p:blipFill>
        <p:spPr>
          <a:xfrm>
            <a:off x="7736733" y="1765419"/>
            <a:ext cx="1083331" cy="543260"/>
          </a:xfrm>
          <a:prstGeom prst="rect">
            <a:avLst/>
          </a:prstGeom>
        </p:spPr>
      </p:pic>
      <p:pic>
        <p:nvPicPr>
          <p:cNvPr id="31" name="Imagen 30">
            <a:extLst>
              <a:ext uri="{FF2B5EF4-FFF2-40B4-BE49-F238E27FC236}">
                <a16:creationId xmlns:a16="http://schemas.microsoft.com/office/drawing/2014/main" id="{9926FECD-FD8E-9D66-604A-A7DCACEA5BAA}"/>
              </a:ext>
            </a:extLst>
          </p:cNvPr>
          <p:cNvPicPr>
            <a:picLocks noChangeAspect="1"/>
          </p:cNvPicPr>
          <p:nvPr/>
        </p:nvPicPr>
        <p:blipFill>
          <a:blip r:embed="rId20"/>
          <a:stretch>
            <a:fillRect/>
          </a:stretch>
        </p:blipFill>
        <p:spPr>
          <a:xfrm>
            <a:off x="5830574" y="3969326"/>
            <a:ext cx="1032951" cy="818073"/>
          </a:xfrm>
          <a:prstGeom prst="rect">
            <a:avLst/>
          </a:prstGeom>
        </p:spPr>
      </p:pic>
      <p:pic>
        <p:nvPicPr>
          <p:cNvPr id="35" name="Imagen 34">
            <a:extLst>
              <a:ext uri="{FF2B5EF4-FFF2-40B4-BE49-F238E27FC236}">
                <a16:creationId xmlns:a16="http://schemas.microsoft.com/office/drawing/2014/main" id="{95228DCD-0743-7E9B-7152-1BF5A16B16DE}"/>
              </a:ext>
            </a:extLst>
          </p:cNvPr>
          <p:cNvPicPr>
            <a:picLocks noChangeAspect="1"/>
          </p:cNvPicPr>
          <p:nvPr/>
        </p:nvPicPr>
        <p:blipFill>
          <a:blip r:embed="rId21"/>
          <a:stretch>
            <a:fillRect/>
          </a:stretch>
        </p:blipFill>
        <p:spPr>
          <a:xfrm>
            <a:off x="8047670" y="1067229"/>
            <a:ext cx="783603" cy="710045"/>
          </a:xfrm>
          <a:prstGeom prst="rect">
            <a:avLst/>
          </a:prstGeom>
        </p:spPr>
      </p:pic>
      <p:pic>
        <p:nvPicPr>
          <p:cNvPr id="33" name="Imagen 32">
            <a:extLst>
              <a:ext uri="{FF2B5EF4-FFF2-40B4-BE49-F238E27FC236}">
                <a16:creationId xmlns:a16="http://schemas.microsoft.com/office/drawing/2014/main" id="{1BBA20A8-A6FE-3807-9769-B960D1F9DA18}"/>
              </a:ext>
            </a:extLst>
          </p:cNvPr>
          <p:cNvPicPr>
            <a:picLocks noChangeAspect="1"/>
          </p:cNvPicPr>
          <p:nvPr/>
        </p:nvPicPr>
        <p:blipFill>
          <a:blip r:embed="rId22"/>
          <a:stretch>
            <a:fillRect/>
          </a:stretch>
        </p:blipFill>
        <p:spPr>
          <a:xfrm>
            <a:off x="8047672" y="247663"/>
            <a:ext cx="783604" cy="858135"/>
          </a:xfrm>
          <a:prstGeom prst="rect">
            <a:avLst/>
          </a:prstGeom>
        </p:spPr>
      </p:pic>
      <p:pic>
        <p:nvPicPr>
          <p:cNvPr id="37" name="Imagen 36">
            <a:extLst>
              <a:ext uri="{FF2B5EF4-FFF2-40B4-BE49-F238E27FC236}">
                <a16:creationId xmlns:a16="http://schemas.microsoft.com/office/drawing/2014/main" id="{BFF365C9-61C4-661A-7E58-5D414BD9F29C}"/>
              </a:ext>
            </a:extLst>
          </p:cNvPr>
          <p:cNvPicPr>
            <a:picLocks noChangeAspect="1"/>
          </p:cNvPicPr>
          <p:nvPr/>
        </p:nvPicPr>
        <p:blipFill>
          <a:blip r:embed="rId23"/>
          <a:stretch>
            <a:fillRect/>
          </a:stretch>
        </p:blipFill>
        <p:spPr>
          <a:xfrm>
            <a:off x="7720287" y="2877385"/>
            <a:ext cx="1089338" cy="692624"/>
          </a:xfrm>
          <a:prstGeom prst="rect">
            <a:avLst/>
          </a:prstGeom>
        </p:spPr>
      </p:pic>
      <p:pic>
        <p:nvPicPr>
          <p:cNvPr id="41" name="Imagen 40">
            <a:extLst>
              <a:ext uri="{FF2B5EF4-FFF2-40B4-BE49-F238E27FC236}">
                <a16:creationId xmlns:a16="http://schemas.microsoft.com/office/drawing/2014/main" id="{26FDA0C3-4EF3-5B18-1FD5-848BE7F1D040}"/>
              </a:ext>
            </a:extLst>
          </p:cNvPr>
          <p:cNvPicPr>
            <a:picLocks noChangeAspect="1"/>
          </p:cNvPicPr>
          <p:nvPr/>
        </p:nvPicPr>
        <p:blipFill>
          <a:blip r:embed="rId24"/>
          <a:stretch>
            <a:fillRect/>
          </a:stretch>
        </p:blipFill>
        <p:spPr>
          <a:xfrm>
            <a:off x="6795679" y="3286748"/>
            <a:ext cx="1133080" cy="670139"/>
          </a:xfrm>
          <a:prstGeom prst="rect">
            <a:avLst/>
          </a:prstGeom>
        </p:spPr>
      </p:pic>
      <p:pic>
        <p:nvPicPr>
          <p:cNvPr id="43" name="Imagen 42">
            <a:extLst>
              <a:ext uri="{FF2B5EF4-FFF2-40B4-BE49-F238E27FC236}">
                <a16:creationId xmlns:a16="http://schemas.microsoft.com/office/drawing/2014/main" id="{63B6D6C7-6AA4-F9B1-0932-B612684FD469}"/>
              </a:ext>
            </a:extLst>
          </p:cNvPr>
          <p:cNvPicPr>
            <a:picLocks noChangeAspect="1"/>
          </p:cNvPicPr>
          <p:nvPr/>
        </p:nvPicPr>
        <p:blipFill>
          <a:blip r:embed="rId25"/>
          <a:stretch>
            <a:fillRect/>
          </a:stretch>
        </p:blipFill>
        <p:spPr>
          <a:xfrm>
            <a:off x="7591945" y="3550091"/>
            <a:ext cx="673677" cy="673677"/>
          </a:xfrm>
          <a:prstGeom prst="rect">
            <a:avLst/>
          </a:prstGeom>
        </p:spPr>
      </p:pic>
      <p:pic>
        <p:nvPicPr>
          <p:cNvPr id="45" name="Imagen 44">
            <a:extLst>
              <a:ext uri="{FF2B5EF4-FFF2-40B4-BE49-F238E27FC236}">
                <a16:creationId xmlns:a16="http://schemas.microsoft.com/office/drawing/2014/main" id="{CD08F88B-465B-08E7-EB06-D5CF2CB02618}"/>
              </a:ext>
            </a:extLst>
          </p:cNvPr>
          <p:cNvPicPr>
            <a:picLocks noChangeAspect="1"/>
          </p:cNvPicPr>
          <p:nvPr/>
        </p:nvPicPr>
        <p:blipFill>
          <a:blip r:embed="rId26"/>
          <a:stretch>
            <a:fillRect/>
          </a:stretch>
        </p:blipFill>
        <p:spPr>
          <a:xfrm>
            <a:off x="7380001" y="3975862"/>
            <a:ext cx="534549" cy="818073"/>
          </a:xfrm>
          <a:prstGeom prst="rect">
            <a:avLst/>
          </a:prstGeom>
        </p:spPr>
      </p:pic>
      <p:sp>
        <p:nvSpPr>
          <p:cNvPr id="48" name="CuadroTexto 47">
            <a:extLst>
              <a:ext uri="{FF2B5EF4-FFF2-40B4-BE49-F238E27FC236}">
                <a16:creationId xmlns:a16="http://schemas.microsoft.com/office/drawing/2014/main" id="{491DA86F-48E3-2CE0-FD9E-2C4DAA22A877}"/>
              </a:ext>
            </a:extLst>
          </p:cNvPr>
          <p:cNvSpPr txBox="1"/>
          <p:nvPr/>
        </p:nvSpPr>
        <p:spPr>
          <a:xfrm>
            <a:off x="224657" y="2048663"/>
            <a:ext cx="5210081" cy="2554545"/>
          </a:xfrm>
          <a:prstGeom prst="rect">
            <a:avLst/>
          </a:prstGeom>
          <a:noFill/>
        </p:spPr>
        <p:txBody>
          <a:bodyPr wrap="none" rtlCol="0">
            <a:spAutoFit/>
          </a:bodyPr>
          <a:lstStyle/>
          <a:p>
            <a:r>
              <a:rPr lang="es-ES" sz="2000" dirty="0">
                <a:solidFill>
                  <a:schemeClr val="bg1"/>
                </a:solidFill>
              </a:rPr>
              <a:t>Médicos                                                     15</a:t>
            </a:r>
          </a:p>
          <a:p>
            <a:r>
              <a:rPr lang="es-ES" sz="2000" dirty="0">
                <a:solidFill>
                  <a:schemeClr val="bg1"/>
                </a:solidFill>
              </a:rPr>
              <a:t>Odontólogos                                                9</a:t>
            </a:r>
          </a:p>
          <a:p>
            <a:r>
              <a:rPr lang="es-ES" sz="2000" dirty="0">
                <a:solidFill>
                  <a:schemeClr val="bg1"/>
                </a:solidFill>
              </a:rPr>
              <a:t>Químico Farmacéutico                                3</a:t>
            </a:r>
          </a:p>
          <a:p>
            <a:r>
              <a:rPr lang="es-ES" sz="2000" dirty="0">
                <a:solidFill>
                  <a:schemeClr val="bg1"/>
                </a:solidFill>
              </a:rPr>
              <a:t>Profesionales Clínicos No Médicos          43</a:t>
            </a:r>
          </a:p>
          <a:p>
            <a:r>
              <a:rPr lang="es-ES" sz="2000" dirty="0">
                <a:solidFill>
                  <a:schemeClr val="bg1"/>
                </a:solidFill>
              </a:rPr>
              <a:t>Profesionales No Clínicos                         25</a:t>
            </a:r>
          </a:p>
          <a:p>
            <a:r>
              <a:rPr lang="es-ES" sz="2000" dirty="0">
                <a:solidFill>
                  <a:schemeClr val="bg1"/>
                </a:solidFill>
              </a:rPr>
              <a:t>Administrativos                                          31</a:t>
            </a:r>
          </a:p>
          <a:p>
            <a:r>
              <a:rPr lang="es-ES" sz="2000" dirty="0">
                <a:solidFill>
                  <a:schemeClr val="bg1"/>
                </a:solidFill>
              </a:rPr>
              <a:t>Técnicos                                                    85</a:t>
            </a:r>
          </a:p>
          <a:p>
            <a:r>
              <a:rPr lang="es-ES" sz="2000" dirty="0">
                <a:solidFill>
                  <a:schemeClr val="bg1"/>
                </a:solidFill>
              </a:rPr>
              <a:t>Auxiliares                                                   35</a:t>
            </a:r>
            <a:endParaRPr lang="es-CL" sz="2000" dirty="0">
              <a:solidFill>
                <a:schemeClr val="bg1"/>
              </a:solidFill>
            </a:endParaRPr>
          </a:p>
        </p:txBody>
      </p:sp>
      <p:sp>
        <p:nvSpPr>
          <p:cNvPr id="49" name="CuadroTexto 48">
            <a:extLst>
              <a:ext uri="{FF2B5EF4-FFF2-40B4-BE49-F238E27FC236}">
                <a16:creationId xmlns:a16="http://schemas.microsoft.com/office/drawing/2014/main" id="{01471504-06D3-A2BF-C88F-9CDEBC959505}"/>
              </a:ext>
            </a:extLst>
          </p:cNvPr>
          <p:cNvSpPr txBox="1"/>
          <p:nvPr/>
        </p:nvSpPr>
        <p:spPr>
          <a:xfrm>
            <a:off x="1835583" y="1133594"/>
            <a:ext cx="1338828" cy="923330"/>
          </a:xfrm>
          <a:prstGeom prst="rect">
            <a:avLst/>
          </a:prstGeom>
          <a:noFill/>
        </p:spPr>
        <p:txBody>
          <a:bodyPr wrap="none" rtlCol="0">
            <a:spAutoFit/>
          </a:bodyPr>
          <a:lstStyle/>
          <a:p>
            <a:r>
              <a:rPr lang="es-ES" sz="5400" b="1" dirty="0">
                <a:solidFill>
                  <a:schemeClr val="bg1"/>
                </a:solidFill>
              </a:rPr>
              <a:t>246</a:t>
            </a:r>
            <a:endParaRPr lang="es-CL" sz="5400" b="1" dirty="0">
              <a:solidFill>
                <a:schemeClr val="bg1"/>
              </a:solidFill>
            </a:endParaRPr>
          </a:p>
        </p:txBody>
      </p:sp>
      <p:pic>
        <p:nvPicPr>
          <p:cNvPr id="8" name="Audio 7">
            <a:extLst>
              <a:ext uri="{FF2B5EF4-FFF2-40B4-BE49-F238E27FC236}">
                <a16:creationId xmlns:a16="http://schemas.microsoft.com/office/drawing/2014/main" id="{A6652BD3-6DAC-114F-AACE-0386F43B3569}"/>
              </a:ext>
            </a:extLst>
          </p:cNvPr>
          <p:cNvPicPr>
            <a:picLocks noChangeAspect="1"/>
          </p:cNvPicPr>
          <p:nvPr>
            <a:audioFile r:link="rId2"/>
            <p:extLst>
              <p:ext uri="{DAA4B4D4-6D71-4841-9C94-3DE7FCFB9230}">
                <p14:media xmlns:p14="http://schemas.microsoft.com/office/powerpoint/2010/main" r:embed="rId1"/>
              </p:ext>
            </p:extLst>
          </p:nvPr>
        </p:nvPicPr>
        <p:blipFill>
          <a:blip r:embed="rId27"/>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300"/>
    </mc:Choice>
    <mc:Fallback>
      <p:transition spd="slow" advTm="22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8B8502FE-8240-EFD0-9B94-A7E3626AFA79}"/>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0E01D105-C846-E856-2B21-27AADBAD214F}"/>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118" name="Google Shape;118;p27">
            <a:extLst>
              <a:ext uri="{FF2B5EF4-FFF2-40B4-BE49-F238E27FC236}">
                <a16:creationId xmlns:a16="http://schemas.microsoft.com/office/drawing/2014/main" id="{D94D2BE6-3289-2A96-D741-D83ED8E2823B}"/>
              </a:ext>
            </a:extLst>
          </p:cNvPr>
          <p:cNvSpPr txBox="1"/>
          <p:nvPr/>
        </p:nvSpPr>
        <p:spPr>
          <a:xfrm>
            <a:off x="1897210" y="487492"/>
            <a:ext cx="5349580" cy="388200"/>
          </a:xfrm>
          <a:prstGeom prst="rect">
            <a:avLst/>
          </a:prstGeom>
          <a:noFill/>
          <a:ln>
            <a:noFill/>
          </a:ln>
        </p:spPr>
        <p:txBody>
          <a:bodyPr spcFirstLastPara="1" wrap="square" lIns="68575" tIns="34275" rIns="68575" bIns="34275" anchor="t" anchorCtr="0">
            <a:noAutofit/>
          </a:bodyPr>
          <a:lstStyle/>
          <a:p>
            <a:pPr marL="0" marR="0" lvl="0" indent="0" algn="l" rtl="0">
              <a:lnSpc>
                <a:spcPct val="90000"/>
              </a:lnSpc>
              <a:spcBef>
                <a:spcPts val="0"/>
              </a:spcBef>
              <a:spcAft>
                <a:spcPts val="0"/>
              </a:spcAft>
              <a:buClr>
                <a:srgbClr val="000000"/>
              </a:buClr>
              <a:buSzPts val="2100"/>
              <a:buFont typeface="Arial"/>
              <a:buNone/>
            </a:pPr>
            <a:r>
              <a:rPr lang="es-419" sz="4000" b="1" i="0" u="none" strike="noStrike" cap="none" dirty="0">
                <a:solidFill>
                  <a:srgbClr val="2E3192"/>
                </a:solidFill>
                <a:latin typeface="Verdana"/>
                <a:ea typeface="Verdana"/>
                <a:cs typeface="Verdana"/>
                <a:sym typeface="Verdana"/>
              </a:rPr>
              <a:t>CAPACITACIONES </a:t>
            </a:r>
            <a:endParaRPr sz="4000" b="0" i="0" u="none" strike="noStrike" cap="none" dirty="0">
              <a:solidFill>
                <a:srgbClr val="2E3192"/>
              </a:solidFill>
              <a:latin typeface="Arial"/>
              <a:ea typeface="Arial"/>
              <a:cs typeface="Arial"/>
              <a:sym typeface="Arial"/>
            </a:endParaRPr>
          </a:p>
        </p:txBody>
      </p:sp>
      <p:pic>
        <p:nvPicPr>
          <p:cNvPr id="3" name="Imagen 2">
            <a:extLst>
              <a:ext uri="{FF2B5EF4-FFF2-40B4-BE49-F238E27FC236}">
                <a16:creationId xmlns:a16="http://schemas.microsoft.com/office/drawing/2014/main" id="{E557A3AD-38E6-FB6D-2600-390026CDF19B}"/>
              </a:ext>
            </a:extLst>
          </p:cNvPr>
          <p:cNvPicPr>
            <a:picLocks noChangeAspect="1"/>
          </p:cNvPicPr>
          <p:nvPr/>
        </p:nvPicPr>
        <p:blipFill>
          <a:blip r:embed="rId6"/>
          <a:stretch>
            <a:fillRect/>
          </a:stretch>
        </p:blipFill>
        <p:spPr>
          <a:xfrm>
            <a:off x="3470564" y="1473921"/>
            <a:ext cx="5407922" cy="2269887"/>
          </a:xfrm>
          <a:prstGeom prst="rect">
            <a:avLst/>
          </a:prstGeom>
        </p:spPr>
      </p:pic>
      <p:sp>
        <p:nvSpPr>
          <p:cNvPr id="4" name="CuadroTexto 3">
            <a:extLst>
              <a:ext uri="{FF2B5EF4-FFF2-40B4-BE49-F238E27FC236}">
                <a16:creationId xmlns:a16="http://schemas.microsoft.com/office/drawing/2014/main" id="{9C9BF416-03F6-396D-228C-A98040104F05}"/>
              </a:ext>
            </a:extLst>
          </p:cNvPr>
          <p:cNvSpPr txBox="1"/>
          <p:nvPr/>
        </p:nvSpPr>
        <p:spPr>
          <a:xfrm>
            <a:off x="139398" y="1173201"/>
            <a:ext cx="2266967" cy="1107996"/>
          </a:xfrm>
          <a:prstGeom prst="rect">
            <a:avLst/>
          </a:prstGeom>
          <a:noFill/>
        </p:spPr>
        <p:txBody>
          <a:bodyPr wrap="none" rtlCol="0">
            <a:spAutoFit/>
          </a:bodyPr>
          <a:lstStyle/>
          <a:p>
            <a:r>
              <a:rPr lang="es-ES" dirty="0"/>
              <a:t>Ejes estratégicos MINSAL</a:t>
            </a:r>
          </a:p>
          <a:p>
            <a:pPr marL="285750" indent="-285750">
              <a:buFont typeface="Arial" panose="020B0604020202020204" pitchFamily="34" charset="0"/>
              <a:buChar char="•"/>
            </a:pPr>
            <a:r>
              <a:rPr lang="es-ES" sz="1200" dirty="0"/>
              <a:t>Sistema de Salud</a:t>
            </a:r>
          </a:p>
          <a:p>
            <a:pPr marL="285750" indent="-285750">
              <a:buFont typeface="Arial" panose="020B0604020202020204" pitchFamily="34" charset="0"/>
              <a:buChar char="•"/>
            </a:pPr>
            <a:r>
              <a:rPr lang="es-ES" sz="1200" dirty="0"/>
              <a:t>Calidad de atención</a:t>
            </a:r>
          </a:p>
          <a:p>
            <a:endParaRPr lang="es-ES" dirty="0"/>
          </a:p>
          <a:p>
            <a:endParaRPr lang="es-CL" dirty="0"/>
          </a:p>
        </p:txBody>
      </p:sp>
      <p:sp>
        <p:nvSpPr>
          <p:cNvPr id="5" name="CuadroTexto 4">
            <a:extLst>
              <a:ext uri="{FF2B5EF4-FFF2-40B4-BE49-F238E27FC236}">
                <a16:creationId xmlns:a16="http://schemas.microsoft.com/office/drawing/2014/main" id="{0E4E98D7-95AB-CFC0-F951-B72B21464BE3}"/>
              </a:ext>
            </a:extLst>
          </p:cNvPr>
          <p:cNvSpPr txBox="1"/>
          <p:nvPr/>
        </p:nvSpPr>
        <p:spPr>
          <a:xfrm>
            <a:off x="139398" y="2016049"/>
            <a:ext cx="3331166" cy="2585323"/>
          </a:xfrm>
          <a:prstGeom prst="rect">
            <a:avLst/>
          </a:prstGeom>
          <a:noFill/>
        </p:spPr>
        <p:txBody>
          <a:bodyPr wrap="square" rtlCol="0">
            <a:spAutoFit/>
          </a:bodyPr>
          <a:lstStyle/>
          <a:p>
            <a:r>
              <a:rPr lang="es-ES" dirty="0"/>
              <a:t>PAC Local</a:t>
            </a:r>
          </a:p>
          <a:p>
            <a:pPr marL="285750" indent="-285750">
              <a:buFont typeface="Arial" panose="020B0604020202020204" pitchFamily="34" charset="0"/>
              <a:buChar char="•"/>
            </a:pPr>
            <a:r>
              <a:rPr lang="es-ES" sz="1200" dirty="0"/>
              <a:t>Aplicación y normativa Ley Karin </a:t>
            </a:r>
            <a:r>
              <a:rPr lang="es-ES" sz="1200" dirty="0" err="1"/>
              <a:t>N°</a:t>
            </a:r>
            <a:r>
              <a:rPr lang="es-ES" sz="1200" dirty="0"/>
              <a:t> 21.643 (2 actividades)</a:t>
            </a:r>
          </a:p>
          <a:p>
            <a:pPr marL="285750" indent="-285750">
              <a:buFont typeface="Arial" panose="020B0604020202020204" pitchFamily="34" charset="0"/>
              <a:buChar char="•"/>
            </a:pPr>
            <a:r>
              <a:rPr lang="es-ES" sz="1200" dirty="0"/>
              <a:t>Comunicación Efectiva (2 actividades)</a:t>
            </a:r>
          </a:p>
          <a:p>
            <a:pPr marL="285750" lvl="0" indent="-285750">
              <a:buFont typeface="Arial" panose="020B0604020202020204" pitchFamily="34" charset="0"/>
              <a:buChar char="•"/>
            </a:pPr>
            <a:r>
              <a:rPr lang="es-CL" sz="1200" dirty="0"/>
              <a:t>Infecciones asociadas a la atención de salud (2 actividades) </a:t>
            </a:r>
          </a:p>
          <a:p>
            <a:pPr marL="285750" lvl="0" indent="-285750">
              <a:buFont typeface="Arial" panose="020B0604020202020204" pitchFamily="34" charset="0"/>
              <a:buChar char="•"/>
            </a:pPr>
            <a:r>
              <a:rPr lang="es-CL" sz="1200" dirty="0"/>
              <a:t>Reanimación cardiopulmonar básica adultos y niños (2 actividades)</a:t>
            </a:r>
          </a:p>
          <a:p>
            <a:pPr marL="285750" lvl="0" indent="-285750">
              <a:buFont typeface="Arial" panose="020B0604020202020204" pitchFamily="34" charset="0"/>
              <a:buChar char="•"/>
            </a:pPr>
            <a:r>
              <a:rPr lang="es-CL" sz="1200" dirty="0"/>
              <a:t>Seguridad asistencial y calidad en salud (2 actividades)</a:t>
            </a:r>
          </a:p>
          <a:p>
            <a:pPr marL="285750" lvl="0" indent="-285750">
              <a:buFont typeface="Arial" panose="020B0604020202020204" pitchFamily="34" charset="0"/>
              <a:buChar char="•"/>
            </a:pPr>
            <a:r>
              <a:rPr lang="es-CL" sz="1200" dirty="0"/>
              <a:t>Atención prehospitalaria</a:t>
            </a:r>
          </a:p>
          <a:p>
            <a:pPr marL="285750" indent="-285750">
              <a:buFont typeface="Arial" panose="020B0604020202020204" pitchFamily="34" charset="0"/>
              <a:buChar char="•"/>
            </a:pPr>
            <a:endParaRPr lang="es-ES" dirty="0"/>
          </a:p>
          <a:p>
            <a:endParaRPr lang="es-CL" dirty="0"/>
          </a:p>
        </p:txBody>
      </p:sp>
      <p:pic>
        <p:nvPicPr>
          <p:cNvPr id="28" name="Audio 27">
            <a:extLst>
              <a:ext uri="{FF2B5EF4-FFF2-40B4-BE49-F238E27FC236}">
                <a16:creationId xmlns:a16="http://schemas.microsoft.com/office/drawing/2014/main" id="{43574AC3-707E-86FB-D191-80FC968757B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505952969"/>
      </p:ext>
    </p:extLst>
  </p:cSld>
  <p:clrMapOvr>
    <a:masterClrMapping/>
  </p:clrMapOvr>
  <mc:AlternateContent xmlns:mc="http://schemas.openxmlformats.org/markup-compatibility/2006">
    <mc:Choice xmlns:p14="http://schemas.microsoft.com/office/powerpoint/2010/main" Requires="p14">
      <p:transition spd="slow" p14:dur="2000" advTm="45440"/>
    </mc:Choice>
    <mc:Fallback>
      <p:transition spd="slow" advTm="45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2">
          <a:extLst>
            <a:ext uri="{FF2B5EF4-FFF2-40B4-BE49-F238E27FC236}">
              <a16:creationId xmlns:a16="http://schemas.microsoft.com/office/drawing/2014/main" id="{75765C8A-1B70-8F93-96CB-3487B7043832}"/>
            </a:ext>
          </a:extLst>
        </p:cNvPr>
        <p:cNvGrpSpPr/>
        <p:nvPr/>
      </p:nvGrpSpPr>
      <p:grpSpPr>
        <a:xfrm>
          <a:off x="0" y="0"/>
          <a:ext cx="0" cy="0"/>
          <a:chOff x="0" y="0"/>
          <a:chExt cx="0" cy="0"/>
        </a:xfrm>
      </p:grpSpPr>
      <p:pic>
        <p:nvPicPr>
          <p:cNvPr id="123" name="Google Shape;123;p28" title="Fondo PPT-3.png">
            <a:extLst>
              <a:ext uri="{FF2B5EF4-FFF2-40B4-BE49-F238E27FC236}">
                <a16:creationId xmlns:a16="http://schemas.microsoft.com/office/drawing/2014/main" id="{C2B1CE51-C0A7-C279-6EE9-216398FFBA05}"/>
              </a:ext>
            </a:extLst>
          </p:cNvPr>
          <p:cNvPicPr preferRelativeResize="0"/>
          <p:nvPr/>
        </p:nvPicPr>
        <p:blipFill>
          <a:blip r:embed="rId5">
            <a:alphaModFix/>
          </a:blip>
          <a:stretch>
            <a:fillRect/>
          </a:stretch>
        </p:blipFill>
        <p:spPr>
          <a:xfrm>
            <a:off x="0" y="1339"/>
            <a:ext cx="9143998" cy="5140822"/>
          </a:xfrm>
          <a:prstGeom prst="rect">
            <a:avLst/>
          </a:prstGeom>
          <a:noFill/>
          <a:ln>
            <a:noFill/>
          </a:ln>
        </p:spPr>
      </p:pic>
      <p:pic>
        <p:nvPicPr>
          <p:cNvPr id="3" name="Imagen 2">
            <a:extLst>
              <a:ext uri="{FF2B5EF4-FFF2-40B4-BE49-F238E27FC236}">
                <a16:creationId xmlns:a16="http://schemas.microsoft.com/office/drawing/2014/main" id="{27412550-D68A-A54A-2C88-1E9F29D3AA7B}"/>
              </a:ext>
            </a:extLst>
          </p:cNvPr>
          <p:cNvPicPr>
            <a:picLocks noChangeAspect="1"/>
          </p:cNvPicPr>
          <p:nvPr/>
        </p:nvPicPr>
        <p:blipFill>
          <a:blip r:embed="rId6"/>
          <a:stretch>
            <a:fillRect/>
          </a:stretch>
        </p:blipFill>
        <p:spPr>
          <a:xfrm>
            <a:off x="0" y="598344"/>
            <a:ext cx="9138224" cy="4112201"/>
          </a:xfrm>
          <a:prstGeom prst="rect">
            <a:avLst/>
          </a:prstGeom>
        </p:spPr>
      </p:pic>
      <p:sp>
        <p:nvSpPr>
          <p:cNvPr id="126" name="Google Shape;126;p28">
            <a:extLst>
              <a:ext uri="{FF2B5EF4-FFF2-40B4-BE49-F238E27FC236}">
                <a16:creationId xmlns:a16="http://schemas.microsoft.com/office/drawing/2014/main" id="{2A4294A3-DB3B-5F79-1272-002FF92B4CBE}"/>
              </a:ext>
            </a:extLst>
          </p:cNvPr>
          <p:cNvSpPr txBox="1"/>
          <p:nvPr/>
        </p:nvSpPr>
        <p:spPr>
          <a:xfrm>
            <a:off x="5776" y="714808"/>
            <a:ext cx="4088973" cy="388200"/>
          </a:xfrm>
          <a:prstGeom prst="rect">
            <a:avLst/>
          </a:prstGeom>
          <a:noFill/>
          <a:ln>
            <a:noFill/>
          </a:ln>
        </p:spPr>
        <p:txBody>
          <a:bodyPr spcFirstLastPara="1" wrap="square" lIns="68575" tIns="34275" rIns="68575" bIns="34275" anchor="t" anchorCtr="0">
            <a:noAutofit/>
          </a:bodyPr>
          <a:lstStyle/>
          <a:p>
            <a:pPr marL="0" marR="0" lvl="0" indent="0" algn="l" rtl="0">
              <a:lnSpc>
                <a:spcPct val="90000"/>
              </a:lnSpc>
              <a:spcBef>
                <a:spcPts val="0"/>
              </a:spcBef>
              <a:spcAft>
                <a:spcPts val="0"/>
              </a:spcAft>
              <a:buClr>
                <a:srgbClr val="000000"/>
              </a:buClr>
              <a:buSzPts val="2100"/>
              <a:buFont typeface="Arial"/>
              <a:buNone/>
            </a:pPr>
            <a:r>
              <a:rPr lang="es-419" sz="4000" b="1" i="0" u="none" strike="noStrike" cap="none" dirty="0">
                <a:solidFill>
                  <a:schemeClr val="accent1">
                    <a:lumMod val="50000"/>
                  </a:schemeClr>
                </a:solidFill>
                <a:latin typeface="Verdana"/>
                <a:ea typeface="Verdana"/>
                <a:cs typeface="Verdana"/>
                <a:sym typeface="Verdana"/>
              </a:rPr>
              <a:t>GESTIÓN FINANCIERA</a:t>
            </a:r>
            <a:endParaRPr sz="4000" b="0" i="0" u="none" strike="noStrike" cap="none" dirty="0">
              <a:solidFill>
                <a:schemeClr val="accent1">
                  <a:lumMod val="50000"/>
                </a:schemeClr>
              </a:solidFill>
              <a:latin typeface="Arial"/>
              <a:ea typeface="Arial"/>
              <a:cs typeface="Arial"/>
              <a:sym typeface="Arial"/>
            </a:endParaRPr>
          </a:p>
        </p:txBody>
      </p:sp>
      <p:pic>
        <p:nvPicPr>
          <p:cNvPr id="6" name="Audio 5">
            <a:extLst>
              <a:ext uri="{FF2B5EF4-FFF2-40B4-BE49-F238E27FC236}">
                <a16:creationId xmlns:a16="http://schemas.microsoft.com/office/drawing/2014/main" id="{7FCFBF80-177D-C201-216B-D2D05DDF60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2078812130"/>
      </p:ext>
    </p:extLst>
  </p:cSld>
  <p:clrMapOvr>
    <a:masterClrMapping/>
  </p:clrMapOvr>
  <mc:AlternateContent xmlns:mc="http://schemas.openxmlformats.org/markup-compatibility/2006">
    <mc:Choice xmlns:p14="http://schemas.microsoft.com/office/powerpoint/2010/main" Requires="p14">
      <p:transition spd="slow" p14:dur="2000" advTm="5773"/>
    </mc:Choice>
    <mc:Fallback>
      <p:transition spd="slow" advTm="5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pic>
        <p:nvPicPr>
          <p:cNvPr id="108" name="Google Shape;108;p26" title="Fondo PPT-1.png"/>
          <p:cNvPicPr preferRelativeResize="0"/>
          <p:nvPr/>
        </p:nvPicPr>
        <p:blipFill>
          <a:blip r:embed="rId5">
            <a:alphaModFix/>
          </a:blip>
          <a:stretch>
            <a:fillRect/>
          </a:stretch>
        </p:blipFill>
        <p:spPr>
          <a:xfrm>
            <a:off x="0" y="0"/>
            <a:ext cx="9144000" cy="5143500"/>
          </a:xfrm>
          <a:prstGeom prst="rect">
            <a:avLst/>
          </a:prstGeom>
          <a:noFill/>
          <a:ln>
            <a:noFill/>
          </a:ln>
        </p:spPr>
      </p:pic>
      <p:sp>
        <p:nvSpPr>
          <p:cNvPr id="4" name="CuadroTexto 3">
            <a:extLst>
              <a:ext uri="{FF2B5EF4-FFF2-40B4-BE49-F238E27FC236}">
                <a16:creationId xmlns:a16="http://schemas.microsoft.com/office/drawing/2014/main" id="{35776D74-E578-08EE-B3AF-9D8138C408E4}"/>
              </a:ext>
            </a:extLst>
          </p:cNvPr>
          <p:cNvSpPr txBox="1"/>
          <p:nvPr/>
        </p:nvSpPr>
        <p:spPr>
          <a:xfrm>
            <a:off x="152399" y="553351"/>
            <a:ext cx="7190510" cy="584775"/>
          </a:xfrm>
          <a:prstGeom prst="rect">
            <a:avLst/>
          </a:prstGeom>
          <a:noFill/>
        </p:spPr>
        <p:txBody>
          <a:bodyPr wrap="square">
            <a:spAutoFit/>
          </a:bodyPr>
          <a:lstStyle/>
          <a:p>
            <a:pPr marL="12700" marR="5080" lvl="0" indent="723900" defTabSz="914400" eaLnBrk="1" fontAlgn="auto" latinLnBrk="0" hangingPunct="1">
              <a:lnSpc>
                <a:spcPct val="100000"/>
              </a:lnSpc>
              <a:spcBef>
                <a:spcPts val="100"/>
              </a:spcBef>
              <a:spcAft>
                <a:spcPts val="0"/>
              </a:spcAft>
              <a:buClrTx/>
              <a:buSzTx/>
              <a:buFontTx/>
              <a:buNone/>
              <a:tabLst/>
              <a:defRPr/>
            </a:pPr>
            <a:r>
              <a:rPr kumimoji="0" lang="es-CL" sz="3200" b="1" i="0" u="none" strike="noStrike" kern="0" cap="none" spc="-5" normalizeH="0" baseline="0" noProof="0" dirty="0">
                <a:ln>
                  <a:noFill/>
                </a:ln>
                <a:solidFill>
                  <a:srgbClr val="006FC0"/>
                </a:solidFill>
                <a:effectLst/>
                <a:uLnTx/>
                <a:uFillTx/>
                <a:latin typeface="Arial"/>
                <a:ea typeface="+mj-ea"/>
                <a:cs typeface="Arial"/>
              </a:rPr>
              <a:t>     PRESUPUESTO</a:t>
            </a:r>
          </a:p>
        </p:txBody>
      </p:sp>
      <p:sp>
        <p:nvSpPr>
          <p:cNvPr id="5" name="CuadroTexto 4">
            <a:extLst>
              <a:ext uri="{FF2B5EF4-FFF2-40B4-BE49-F238E27FC236}">
                <a16:creationId xmlns:a16="http://schemas.microsoft.com/office/drawing/2014/main" id="{C39BDACF-1BEA-8E02-9C58-7627A386C2CF}"/>
              </a:ext>
            </a:extLst>
          </p:cNvPr>
          <p:cNvSpPr txBox="1"/>
          <p:nvPr/>
        </p:nvSpPr>
        <p:spPr>
          <a:xfrm>
            <a:off x="486758" y="2729441"/>
            <a:ext cx="4085242" cy="954107"/>
          </a:xfrm>
          <a:prstGeom prst="rect">
            <a:avLst/>
          </a:prstGeom>
          <a:noFill/>
        </p:spPr>
        <p:txBody>
          <a:bodyPr wrap="square">
            <a:spAutoFit/>
          </a:bodyPr>
          <a:lstStyle/>
          <a:p>
            <a:r>
              <a:rPr lang="es-CL" b="1" dirty="0"/>
              <a:t>GASTOS</a:t>
            </a:r>
            <a:r>
              <a:rPr lang="es-CL" dirty="0"/>
              <a:t>		</a:t>
            </a:r>
          </a:p>
          <a:p>
            <a:r>
              <a:rPr lang="es-CL" dirty="0"/>
              <a:t>2024	         2025	</a:t>
            </a:r>
          </a:p>
          <a:p>
            <a:r>
              <a:rPr lang="es-CL" b="1" dirty="0"/>
              <a:t>9.472.461.008    9.831.911.909</a:t>
            </a:r>
            <a:r>
              <a:rPr lang="es-CL" dirty="0"/>
              <a:t>	</a:t>
            </a:r>
          </a:p>
          <a:p>
            <a:r>
              <a:rPr lang="es-CL" dirty="0"/>
              <a:t>Diferencia 	            </a:t>
            </a:r>
            <a:r>
              <a:rPr lang="es-CL" b="1" dirty="0"/>
              <a:t>359.450.901 (3,79%)</a:t>
            </a:r>
          </a:p>
        </p:txBody>
      </p:sp>
      <p:sp>
        <p:nvSpPr>
          <p:cNvPr id="7" name="CuadroTexto 6">
            <a:extLst>
              <a:ext uri="{FF2B5EF4-FFF2-40B4-BE49-F238E27FC236}">
                <a16:creationId xmlns:a16="http://schemas.microsoft.com/office/drawing/2014/main" id="{D7115AD2-0E75-6AF8-FC05-99D4B3028F65}"/>
              </a:ext>
            </a:extLst>
          </p:cNvPr>
          <p:cNvSpPr txBox="1"/>
          <p:nvPr/>
        </p:nvSpPr>
        <p:spPr>
          <a:xfrm>
            <a:off x="450273" y="1456730"/>
            <a:ext cx="3555782" cy="954107"/>
          </a:xfrm>
          <a:prstGeom prst="rect">
            <a:avLst/>
          </a:prstGeom>
          <a:noFill/>
        </p:spPr>
        <p:txBody>
          <a:bodyPr wrap="none" rtlCol="0">
            <a:spAutoFit/>
          </a:bodyPr>
          <a:lstStyle/>
          <a:p>
            <a:r>
              <a:rPr lang="es-ES" b="1" dirty="0"/>
              <a:t>INGRESOS</a:t>
            </a:r>
          </a:p>
          <a:p>
            <a:r>
              <a:rPr lang="es-ES" dirty="0"/>
              <a:t>2024                    2025</a:t>
            </a:r>
          </a:p>
          <a:p>
            <a:r>
              <a:rPr lang="es-ES" b="1" dirty="0"/>
              <a:t>9.472.844.985     9.831.911.909</a:t>
            </a:r>
          </a:p>
          <a:p>
            <a:r>
              <a:rPr lang="es-ES" dirty="0"/>
              <a:t>Diferencia            </a:t>
            </a:r>
            <a:r>
              <a:rPr lang="es-CL" b="1" dirty="0"/>
              <a:t>359.066.924 (3,79%)</a:t>
            </a:r>
            <a:r>
              <a:rPr lang="es-ES" b="1" dirty="0"/>
              <a:t>      </a:t>
            </a:r>
            <a:endParaRPr lang="es-CL" b="1" dirty="0"/>
          </a:p>
        </p:txBody>
      </p:sp>
      <p:pic>
        <p:nvPicPr>
          <p:cNvPr id="12" name="Imagen 11">
            <a:extLst>
              <a:ext uri="{FF2B5EF4-FFF2-40B4-BE49-F238E27FC236}">
                <a16:creationId xmlns:a16="http://schemas.microsoft.com/office/drawing/2014/main" id="{03F6077F-E505-FE2B-D457-786434AE02BA}"/>
              </a:ext>
            </a:extLst>
          </p:cNvPr>
          <p:cNvPicPr>
            <a:picLocks noChangeAspect="1"/>
          </p:cNvPicPr>
          <p:nvPr/>
        </p:nvPicPr>
        <p:blipFill>
          <a:blip r:embed="rId6"/>
          <a:stretch>
            <a:fillRect/>
          </a:stretch>
        </p:blipFill>
        <p:spPr>
          <a:xfrm>
            <a:off x="450273" y="315384"/>
            <a:ext cx="971667" cy="954107"/>
          </a:xfrm>
          <a:prstGeom prst="rect">
            <a:avLst/>
          </a:prstGeom>
        </p:spPr>
      </p:pic>
      <p:pic>
        <p:nvPicPr>
          <p:cNvPr id="10" name="Imagen 9">
            <a:extLst>
              <a:ext uri="{FF2B5EF4-FFF2-40B4-BE49-F238E27FC236}">
                <a16:creationId xmlns:a16="http://schemas.microsoft.com/office/drawing/2014/main" id="{C550722F-D236-764B-6023-C4C2E4685801}"/>
              </a:ext>
            </a:extLst>
          </p:cNvPr>
          <p:cNvPicPr>
            <a:picLocks noChangeAspect="1"/>
          </p:cNvPicPr>
          <p:nvPr/>
        </p:nvPicPr>
        <p:blipFill>
          <a:blip r:embed="rId7"/>
          <a:stretch>
            <a:fillRect/>
          </a:stretch>
        </p:blipFill>
        <p:spPr>
          <a:xfrm>
            <a:off x="5532461" y="1138126"/>
            <a:ext cx="2730965" cy="2411384"/>
          </a:xfrm>
          <a:prstGeom prst="rect">
            <a:avLst/>
          </a:prstGeom>
        </p:spPr>
      </p:pic>
      <p:pic>
        <p:nvPicPr>
          <p:cNvPr id="30" name="Audio 29">
            <a:extLst>
              <a:ext uri="{FF2B5EF4-FFF2-40B4-BE49-F238E27FC236}">
                <a16:creationId xmlns:a16="http://schemas.microsoft.com/office/drawing/2014/main" id="{7E680CDB-7AF3-FE9E-00F6-33F3D56776E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5380"/>
    </mc:Choice>
    <mc:Fallback>
      <p:transition spd="slow" advTm="75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7">
          <a:extLst>
            <a:ext uri="{FF2B5EF4-FFF2-40B4-BE49-F238E27FC236}">
              <a16:creationId xmlns:a16="http://schemas.microsoft.com/office/drawing/2014/main" id="{9A63405E-C297-1D33-8B2C-98F5227BB160}"/>
            </a:ext>
          </a:extLst>
        </p:cNvPr>
        <p:cNvGrpSpPr/>
        <p:nvPr/>
      </p:nvGrpSpPr>
      <p:grpSpPr>
        <a:xfrm>
          <a:off x="0" y="0"/>
          <a:ext cx="0" cy="0"/>
          <a:chOff x="0" y="0"/>
          <a:chExt cx="0" cy="0"/>
        </a:xfrm>
      </p:grpSpPr>
      <p:pic>
        <p:nvPicPr>
          <p:cNvPr id="108" name="Google Shape;108;p26" title="Fondo PPT-1.png">
            <a:extLst>
              <a:ext uri="{FF2B5EF4-FFF2-40B4-BE49-F238E27FC236}">
                <a16:creationId xmlns:a16="http://schemas.microsoft.com/office/drawing/2014/main" id="{AC0FFFD2-A4FE-8ED0-BE81-62A9074A8A10}"/>
              </a:ext>
            </a:extLst>
          </p:cNvPr>
          <p:cNvPicPr preferRelativeResize="0"/>
          <p:nvPr/>
        </p:nvPicPr>
        <p:blipFill>
          <a:blip r:embed="rId5">
            <a:alphaModFix/>
          </a:blip>
          <a:stretch>
            <a:fillRect/>
          </a:stretch>
        </p:blipFill>
        <p:spPr>
          <a:xfrm>
            <a:off x="0" y="0"/>
            <a:ext cx="9144000" cy="5143500"/>
          </a:xfrm>
          <a:prstGeom prst="rect">
            <a:avLst/>
          </a:prstGeom>
          <a:noFill/>
          <a:ln>
            <a:noFill/>
          </a:ln>
        </p:spPr>
      </p:pic>
      <p:sp>
        <p:nvSpPr>
          <p:cNvPr id="4" name="CuadroTexto 3">
            <a:extLst>
              <a:ext uri="{FF2B5EF4-FFF2-40B4-BE49-F238E27FC236}">
                <a16:creationId xmlns:a16="http://schemas.microsoft.com/office/drawing/2014/main" id="{1006566B-EB63-9365-960C-7FFFD9856C40}"/>
              </a:ext>
            </a:extLst>
          </p:cNvPr>
          <p:cNvSpPr txBox="1"/>
          <p:nvPr/>
        </p:nvSpPr>
        <p:spPr>
          <a:xfrm>
            <a:off x="152399" y="553351"/>
            <a:ext cx="7190510" cy="584775"/>
          </a:xfrm>
          <a:prstGeom prst="rect">
            <a:avLst/>
          </a:prstGeom>
          <a:noFill/>
        </p:spPr>
        <p:txBody>
          <a:bodyPr wrap="square">
            <a:spAutoFit/>
          </a:bodyPr>
          <a:lstStyle/>
          <a:p>
            <a:pPr marL="12700" marR="5080" lvl="0" indent="723900" defTabSz="914400" eaLnBrk="1" fontAlgn="auto" latinLnBrk="0" hangingPunct="1">
              <a:lnSpc>
                <a:spcPct val="100000"/>
              </a:lnSpc>
              <a:spcBef>
                <a:spcPts val="100"/>
              </a:spcBef>
              <a:spcAft>
                <a:spcPts val="0"/>
              </a:spcAft>
              <a:buClrTx/>
              <a:buSzTx/>
              <a:buFontTx/>
              <a:buNone/>
              <a:tabLst/>
              <a:defRPr/>
            </a:pPr>
            <a:r>
              <a:rPr kumimoji="0" lang="es-CL" sz="3200" b="1" i="0" u="none" strike="noStrike" kern="0" cap="none" spc="-5" normalizeH="0" baseline="0" noProof="0" dirty="0">
                <a:ln>
                  <a:noFill/>
                </a:ln>
                <a:solidFill>
                  <a:srgbClr val="006FC0"/>
                </a:solidFill>
                <a:effectLst/>
                <a:uLnTx/>
                <a:uFillTx/>
                <a:latin typeface="Arial"/>
                <a:ea typeface="+mj-ea"/>
                <a:cs typeface="Arial"/>
              </a:rPr>
              <a:t>     REMUNERACIONES</a:t>
            </a:r>
          </a:p>
        </p:txBody>
      </p:sp>
      <p:sp>
        <p:nvSpPr>
          <p:cNvPr id="7" name="CuadroTexto 6">
            <a:extLst>
              <a:ext uri="{FF2B5EF4-FFF2-40B4-BE49-F238E27FC236}">
                <a16:creationId xmlns:a16="http://schemas.microsoft.com/office/drawing/2014/main" id="{88D8D5A4-5ECF-92E4-F24F-938F2A06E5C2}"/>
              </a:ext>
            </a:extLst>
          </p:cNvPr>
          <p:cNvSpPr txBox="1"/>
          <p:nvPr/>
        </p:nvSpPr>
        <p:spPr>
          <a:xfrm>
            <a:off x="450273" y="1353350"/>
            <a:ext cx="3704860" cy="954107"/>
          </a:xfrm>
          <a:prstGeom prst="rect">
            <a:avLst/>
          </a:prstGeom>
          <a:noFill/>
        </p:spPr>
        <p:txBody>
          <a:bodyPr wrap="none" rtlCol="0">
            <a:spAutoFit/>
          </a:bodyPr>
          <a:lstStyle/>
          <a:p>
            <a:r>
              <a:rPr lang="es-ES" b="1" dirty="0"/>
              <a:t>TOTAL</a:t>
            </a:r>
          </a:p>
          <a:p>
            <a:r>
              <a:rPr lang="es-ES" dirty="0"/>
              <a:t>2024                    2025</a:t>
            </a:r>
          </a:p>
          <a:p>
            <a:r>
              <a:rPr lang="es-ES" b="1" dirty="0"/>
              <a:t>7.410.168.507     7.452.201.423</a:t>
            </a:r>
          </a:p>
          <a:p>
            <a:r>
              <a:rPr lang="es-ES" dirty="0"/>
              <a:t>Diferencia                 </a:t>
            </a:r>
            <a:r>
              <a:rPr lang="es-CL" b="1" dirty="0"/>
              <a:t>42.032.916 (0,57%)</a:t>
            </a:r>
            <a:r>
              <a:rPr lang="es-ES" b="1" dirty="0"/>
              <a:t>      </a:t>
            </a:r>
            <a:endParaRPr lang="es-CL" b="1" dirty="0"/>
          </a:p>
        </p:txBody>
      </p:sp>
      <p:pic>
        <p:nvPicPr>
          <p:cNvPr id="12" name="Imagen 11">
            <a:extLst>
              <a:ext uri="{FF2B5EF4-FFF2-40B4-BE49-F238E27FC236}">
                <a16:creationId xmlns:a16="http://schemas.microsoft.com/office/drawing/2014/main" id="{03FA4463-BDD4-B746-8199-36B6F9B86698}"/>
              </a:ext>
            </a:extLst>
          </p:cNvPr>
          <p:cNvPicPr>
            <a:picLocks noChangeAspect="1"/>
          </p:cNvPicPr>
          <p:nvPr/>
        </p:nvPicPr>
        <p:blipFill>
          <a:blip r:embed="rId6"/>
          <a:stretch>
            <a:fillRect/>
          </a:stretch>
        </p:blipFill>
        <p:spPr>
          <a:xfrm>
            <a:off x="450273" y="315384"/>
            <a:ext cx="971667" cy="954107"/>
          </a:xfrm>
          <a:prstGeom prst="rect">
            <a:avLst/>
          </a:prstGeom>
        </p:spPr>
      </p:pic>
      <p:pic>
        <p:nvPicPr>
          <p:cNvPr id="3" name="Imagen 2">
            <a:extLst>
              <a:ext uri="{FF2B5EF4-FFF2-40B4-BE49-F238E27FC236}">
                <a16:creationId xmlns:a16="http://schemas.microsoft.com/office/drawing/2014/main" id="{FA813159-15EA-F0E5-9603-F14DD1AB3EC0}"/>
              </a:ext>
            </a:extLst>
          </p:cNvPr>
          <p:cNvPicPr>
            <a:picLocks noChangeAspect="1"/>
          </p:cNvPicPr>
          <p:nvPr/>
        </p:nvPicPr>
        <p:blipFill>
          <a:blip r:embed="rId7"/>
          <a:stretch>
            <a:fillRect/>
          </a:stretch>
        </p:blipFill>
        <p:spPr>
          <a:xfrm>
            <a:off x="5862231" y="684086"/>
            <a:ext cx="2831496" cy="3775328"/>
          </a:xfrm>
          <a:prstGeom prst="rect">
            <a:avLst/>
          </a:prstGeom>
        </p:spPr>
      </p:pic>
      <p:sp>
        <p:nvSpPr>
          <p:cNvPr id="5" name="CuadroTexto 4">
            <a:extLst>
              <a:ext uri="{FF2B5EF4-FFF2-40B4-BE49-F238E27FC236}">
                <a16:creationId xmlns:a16="http://schemas.microsoft.com/office/drawing/2014/main" id="{ABC072CE-371E-168B-0B90-07D146339BAA}"/>
              </a:ext>
            </a:extLst>
          </p:cNvPr>
          <p:cNvSpPr txBox="1"/>
          <p:nvPr/>
        </p:nvSpPr>
        <p:spPr>
          <a:xfrm>
            <a:off x="426227" y="2453081"/>
            <a:ext cx="5043368" cy="954107"/>
          </a:xfrm>
          <a:prstGeom prst="rect">
            <a:avLst/>
          </a:prstGeom>
          <a:noFill/>
        </p:spPr>
        <p:txBody>
          <a:bodyPr wrap="none" rtlCol="0">
            <a:spAutoFit/>
          </a:bodyPr>
          <a:lstStyle/>
          <a:p>
            <a:r>
              <a:rPr lang="es-ES" b="1" dirty="0"/>
              <a:t>REMUNERACIONES PERSONAL MÉDICO MONTO EN M$</a:t>
            </a:r>
          </a:p>
          <a:p>
            <a:r>
              <a:rPr lang="es-ES" dirty="0"/>
              <a:t>2024                    2025</a:t>
            </a:r>
          </a:p>
          <a:p>
            <a:r>
              <a:rPr lang="es-ES" b="1" dirty="0"/>
              <a:t>1.421.679            2.626.107</a:t>
            </a:r>
          </a:p>
          <a:p>
            <a:r>
              <a:rPr lang="es-ES" dirty="0"/>
              <a:t>Diferencia            1</a:t>
            </a:r>
            <a:r>
              <a:rPr lang="es-CL" b="1" dirty="0"/>
              <a:t>.204.428 (84%)</a:t>
            </a:r>
            <a:r>
              <a:rPr lang="es-ES" b="1" dirty="0"/>
              <a:t>      </a:t>
            </a:r>
            <a:endParaRPr lang="es-CL" b="1" dirty="0"/>
          </a:p>
        </p:txBody>
      </p:sp>
      <p:sp>
        <p:nvSpPr>
          <p:cNvPr id="6" name="CuadroTexto 5">
            <a:extLst>
              <a:ext uri="{FF2B5EF4-FFF2-40B4-BE49-F238E27FC236}">
                <a16:creationId xmlns:a16="http://schemas.microsoft.com/office/drawing/2014/main" id="{4753B676-323F-CB00-7CF5-ED01C0566980}"/>
              </a:ext>
            </a:extLst>
          </p:cNvPr>
          <p:cNvSpPr txBox="1"/>
          <p:nvPr/>
        </p:nvSpPr>
        <p:spPr>
          <a:xfrm>
            <a:off x="426227" y="3622412"/>
            <a:ext cx="5362365" cy="954107"/>
          </a:xfrm>
          <a:prstGeom prst="rect">
            <a:avLst/>
          </a:prstGeom>
          <a:noFill/>
        </p:spPr>
        <p:txBody>
          <a:bodyPr wrap="none" rtlCol="0">
            <a:spAutoFit/>
          </a:bodyPr>
          <a:lstStyle/>
          <a:p>
            <a:r>
              <a:rPr lang="es-ES" b="1" dirty="0"/>
              <a:t>REMUNERACIONES PERSONAL NO MÉDICO MONTO EN M$</a:t>
            </a:r>
          </a:p>
          <a:p>
            <a:r>
              <a:rPr lang="es-ES" dirty="0"/>
              <a:t>2024                    2025</a:t>
            </a:r>
          </a:p>
          <a:p>
            <a:r>
              <a:rPr lang="es-ES" b="1" dirty="0"/>
              <a:t>1.485.602            2.779.710</a:t>
            </a:r>
          </a:p>
          <a:p>
            <a:r>
              <a:rPr lang="es-ES" dirty="0"/>
              <a:t>Diferencia            </a:t>
            </a:r>
            <a:r>
              <a:rPr lang="es-ES" b="1" dirty="0"/>
              <a:t>1.294.108</a:t>
            </a:r>
            <a:r>
              <a:rPr lang="es-CL" b="1" dirty="0"/>
              <a:t> (87%)</a:t>
            </a:r>
            <a:r>
              <a:rPr lang="es-ES" b="1" dirty="0"/>
              <a:t>      </a:t>
            </a:r>
            <a:endParaRPr lang="es-CL" b="1" dirty="0"/>
          </a:p>
        </p:txBody>
      </p:sp>
      <p:pic>
        <p:nvPicPr>
          <p:cNvPr id="20" name="Audio 19">
            <a:extLst>
              <a:ext uri="{FF2B5EF4-FFF2-40B4-BE49-F238E27FC236}">
                <a16:creationId xmlns:a16="http://schemas.microsoft.com/office/drawing/2014/main" id="{A022C7DF-FF59-E279-9CC2-02EF9F0609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2145617568"/>
      </p:ext>
    </p:extLst>
  </p:cSld>
  <p:clrMapOvr>
    <a:masterClrMapping/>
  </p:clrMapOvr>
  <mc:AlternateContent xmlns:mc="http://schemas.openxmlformats.org/markup-compatibility/2006">
    <mc:Choice xmlns:p14="http://schemas.microsoft.com/office/powerpoint/2010/main" Requires="p14">
      <p:transition spd="slow" p14:dur="2000" advTm="13020"/>
    </mc:Choice>
    <mc:Fallback>
      <p:transition spd="slow" advTm="1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7F7974FF-FFC1-A2EF-4DCC-71CB2E87B2F1}"/>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5D8EE60A-53EE-C151-56CD-2C3A30F47B6E}"/>
              </a:ext>
            </a:extLst>
          </p:cNvPr>
          <p:cNvPicPr preferRelativeResize="0"/>
          <p:nvPr/>
        </p:nvPicPr>
        <p:blipFill>
          <a:blip r:embed="rId5">
            <a:alphaModFix/>
          </a:blip>
          <a:stretch>
            <a:fillRect/>
          </a:stretch>
        </p:blipFill>
        <p:spPr>
          <a:xfrm>
            <a:off x="0" y="0"/>
            <a:ext cx="9144000" cy="5143500"/>
          </a:xfrm>
          <a:prstGeom prst="rect">
            <a:avLst/>
          </a:prstGeom>
          <a:noFill/>
          <a:ln>
            <a:noFill/>
          </a:ln>
        </p:spPr>
      </p:pic>
      <p:pic>
        <p:nvPicPr>
          <p:cNvPr id="3" name="Imagen 2">
            <a:extLst>
              <a:ext uri="{FF2B5EF4-FFF2-40B4-BE49-F238E27FC236}">
                <a16:creationId xmlns:a16="http://schemas.microsoft.com/office/drawing/2014/main" id="{F83C2640-48FC-F22D-886F-9909A454154D}"/>
              </a:ext>
            </a:extLst>
          </p:cNvPr>
          <p:cNvPicPr>
            <a:picLocks noChangeAspect="1"/>
          </p:cNvPicPr>
          <p:nvPr/>
        </p:nvPicPr>
        <p:blipFill>
          <a:blip r:embed="rId6"/>
          <a:stretch>
            <a:fillRect/>
          </a:stretch>
        </p:blipFill>
        <p:spPr>
          <a:xfrm>
            <a:off x="152399" y="1724191"/>
            <a:ext cx="4326375" cy="2582055"/>
          </a:xfrm>
          <a:prstGeom prst="rect">
            <a:avLst/>
          </a:prstGeom>
        </p:spPr>
      </p:pic>
      <p:pic>
        <p:nvPicPr>
          <p:cNvPr id="5" name="Imagen 4">
            <a:extLst>
              <a:ext uri="{FF2B5EF4-FFF2-40B4-BE49-F238E27FC236}">
                <a16:creationId xmlns:a16="http://schemas.microsoft.com/office/drawing/2014/main" id="{1E3C173E-3A4C-A100-5685-2625CF5DB715}"/>
              </a:ext>
            </a:extLst>
          </p:cNvPr>
          <p:cNvPicPr>
            <a:picLocks noChangeAspect="1"/>
          </p:cNvPicPr>
          <p:nvPr/>
        </p:nvPicPr>
        <p:blipFill>
          <a:blip r:embed="rId7"/>
          <a:stretch>
            <a:fillRect/>
          </a:stretch>
        </p:blipFill>
        <p:spPr>
          <a:xfrm>
            <a:off x="575199" y="436214"/>
            <a:ext cx="969348" cy="951058"/>
          </a:xfrm>
          <a:prstGeom prst="rect">
            <a:avLst/>
          </a:prstGeom>
        </p:spPr>
      </p:pic>
      <p:sp>
        <p:nvSpPr>
          <p:cNvPr id="7" name="CuadroTexto 6">
            <a:extLst>
              <a:ext uri="{FF2B5EF4-FFF2-40B4-BE49-F238E27FC236}">
                <a16:creationId xmlns:a16="http://schemas.microsoft.com/office/drawing/2014/main" id="{895C9054-CAE1-AF79-48C8-ADBB67D84034}"/>
              </a:ext>
            </a:extLst>
          </p:cNvPr>
          <p:cNvSpPr txBox="1"/>
          <p:nvPr/>
        </p:nvSpPr>
        <p:spPr>
          <a:xfrm>
            <a:off x="152399" y="553351"/>
            <a:ext cx="8790710" cy="584775"/>
          </a:xfrm>
          <a:prstGeom prst="rect">
            <a:avLst/>
          </a:prstGeom>
          <a:noFill/>
        </p:spPr>
        <p:txBody>
          <a:bodyPr wrap="square">
            <a:spAutoFit/>
          </a:bodyPr>
          <a:lstStyle/>
          <a:p>
            <a:pPr marL="12700" marR="5080" lvl="0" indent="723900" defTabSz="914400" eaLnBrk="1" fontAlgn="auto" latinLnBrk="0" hangingPunct="1">
              <a:lnSpc>
                <a:spcPct val="100000"/>
              </a:lnSpc>
              <a:spcBef>
                <a:spcPts val="100"/>
              </a:spcBef>
              <a:spcAft>
                <a:spcPts val="0"/>
              </a:spcAft>
              <a:buClrTx/>
              <a:buSzTx/>
              <a:buFontTx/>
              <a:buNone/>
              <a:tabLst/>
              <a:defRPr/>
            </a:pPr>
            <a:r>
              <a:rPr kumimoji="0" lang="es-CL" sz="3200" b="1" i="0" u="none" strike="noStrike" kern="0" cap="none" spc="-5" normalizeH="0" baseline="0" noProof="0" dirty="0">
                <a:ln>
                  <a:noFill/>
                </a:ln>
                <a:solidFill>
                  <a:srgbClr val="006FC0"/>
                </a:solidFill>
                <a:effectLst/>
                <a:uLnTx/>
                <a:uFillTx/>
                <a:latin typeface="Arial"/>
                <a:ea typeface="+mj-ea"/>
                <a:cs typeface="Arial"/>
              </a:rPr>
              <a:t>     </a:t>
            </a:r>
            <a:r>
              <a:rPr kumimoji="0" lang="es-CL" sz="2800" b="1" i="0" u="none" strike="noStrike" kern="0" cap="none" spc="-5" normalizeH="0" baseline="0" noProof="0" dirty="0">
                <a:ln>
                  <a:noFill/>
                </a:ln>
                <a:solidFill>
                  <a:srgbClr val="006FC0"/>
                </a:solidFill>
                <a:effectLst/>
                <a:uLnTx/>
                <a:uFillTx/>
                <a:latin typeface="Arial"/>
                <a:ea typeface="+mj-ea"/>
                <a:cs typeface="Arial"/>
              </a:rPr>
              <a:t>BIENES Y SERVICIOS DE CONSUMO</a:t>
            </a:r>
          </a:p>
        </p:txBody>
      </p:sp>
      <p:sp>
        <p:nvSpPr>
          <p:cNvPr id="8" name="CuadroTexto 7">
            <a:extLst>
              <a:ext uri="{FF2B5EF4-FFF2-40B4-BE49-F238E27FC236}">
                <a16:creationId xmlns:a16="http://schemas.microsoft.com/office/drawing/2014/main" id="{85759DD2-E62C-5F8E-92B7-FC0D8A79EB4F}"/>
              </a:ext>
            </a:extLst>
          </p:cNvPr>
          <p:cNvSpPr txBox="1"/>
          <p:nvPr/>
        </p:nvSpPr>
        <p:spPr>
          <a:xfrm>
            <a:off x="5053973" y="1387272"/>
            <a:ext cx="3403511" cy="954107"/>
          </a:xfrm>
          <a:prstGeom prst="rect">
            <a:avLst/>
          </a:prstGeom>
          <a:noFill/>
        </p:spPr>
        <p:txBody>
          <a:bodyPr wrap="square">
            <a:spAutoFit/>
          </a:bodyPr>
          <a:lstStyle/>
          <a:p>
            <a:r>
              <a:rPr lang="es-CL" b="1" dirty="0"/>
              <a:t>TOTAL</a:t>
            </a:r>
            <a:r>
              <a:rPr lang="es-CL" dirty="0"/>
              <a:t>		</a:t>
            </a:r>
          </a:p>
          <a:p>
            <a:r>
              <a:rPr lang="es-CL" dirty="0"/>
              <a:t>2024	           2025	</a:t>
            </a:r>
          </a:p>
          <a:p>
            <a:r>
              <a:rPr lang="es-CL" b="1" dirty="0"/>
              <a:t>1.872.419.896       1.951.062.416 </a:t>
            </a:r>
            <a:r>
              <a:rPr lang="es-CL" dirty="0"/>
              <a:t>	</a:t>
            </a:r>
          </a:p>
          <a:p>
            <a:r>
              <a:rPr lang="es-CL" dirty="0"/>
              <a:t>Diferencia 	                 </a:t>
            </a:r>
            <a:r>
              <a:rPr lang="es-CL" b="1" dirty="0"/>
              <a:t>78.642.520 (4,2%)</a:t>
            </a:r>
          </a:p>
        </p:txBody>
      </p:sp>
      <p:pic>
        <p:nvPicPr>
          <p:cNvPr id="14" name="Imagen 13">
            <a:extLst>
              <a:ext uri="{FF2B5EF4-FFF2-40B4-BE49-F238E27FC236}">
                <a16:creationId xmlns:a16="http://schemas.microsoft.com/office/drawing/2014/main" id="{6D8E51E1-ECAF-D2E6-559B-0D46E60735B3}"/>
              </a:ext>
            </a:extLst>
          </p:cNvPr>
          <p:cNvPicPr>
            <a:picLocks noChangeAspect="1"/>
          </p:cNvPicPr>
          <p:nvPr/>
        </p:nvPicPr>
        <p:blipFill>
          <a:blip r:embed="rId8"/>
          <a:stretch>
            <a:fillRect/>
          </a:stretch>
        </p:blipFill>
        <p:spPr>
          <a:xfrm>
            <a:off x="4653541" y="2590525"/>
            <a:ext cx="4315691" cy="1534093"/>
          </a:xfrm>
          <a:prstGeom prst="rect">
            <a:avLst/>
          </a:prstGeom>
        </p:spPr>
      </p:pic>
      <p:pic>
        <p:nvPicPr>
          <p:cNvPr id="12" name="Audio 11">
            <a:extLst>
              <a:ext uri="{FF2B5EF4-FFF2-40B4-BE49-F238E27FC236}">
                <a16:creationId xmlns:a16="http://schemas.microsoft.com/office/drawing/2014/main" id="{E5351E3E-291F-0C6C-727D-F39F5142FEC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880329797"/>
      </p:ext>
    </p:extLst>
  </p:cSld>
  <p:clrMapOvr>
    <a:masterClrMapping/>
  </p:clrMapOvr>
  <mc:AlternateContent xmlns:mc="http://schemas.openxmlformats.org/markup-compatibility/2006">
    <mc:Choice xmlns:p14="http://schemas.microsoft.com/office/powerpoint/2010/main" Requires="p14">
      <p:transition spd="slow" p14:dur="2000" advTm="11041"/>
    </mc:Choice>
    <mc:Fallback>
      <p:transition spd="slow" advTm="11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pic>
        <p:nvPicPr>
          <p:cNvPr id="138" name="Google Shape;138;p30" title="Fondo PPT-3.png"/>
          <p:cNvPicPr preferRelativeResize="0"/>
          <p:nvPr/>
        </p:nvPicPr>
        <p:blipFill>
          <a:blip r:embed="rId5">
            <a:alphaModFix/>
          </a:blip>
          <a:stretch>
            <a:fillRect/>
          </a:stretch>
        </p:blipFill>
        <p:spPr>
          <a:xfrm>
            <a:off x="0" y="2678"/>
            <a:ext cx="9143998" cy="5140822"/>
          </a:xfrm>
          <a:prstGeom prst="rect">
            <a:avLst/>
          </a:prstGeom>
          <a:noFill/>
          <a:ln>
            <a:noFill/>
          </a:ln>
        </p:spPr>
      </p:pic>
      <p:sp>
        <p:nvSpPr>
          <p:cNvPr id="142" name="Google Shape;142;p30"/>
          <p:cNvSpPr txBox="1"/>
          <p:nvPr/>
        </p:nvSpPr>
        <p:spPr>
          <a:xfrm>
            <a:off x="1257300" y="525784"/>
            <a:ext cx="7886700" cy="332086"/>
          </a:xfrm>
          <a:prstGeom prst="rect">
            <a:avLst/>
          </a:prstGeom>
          <a:noFill/>
          <a:ln>
            <a:noFill/>
          </a:ln>
        </p:spPr>
        <p:txBody>
          <a:bodyPr spcFirstLastPara="1" wrap="square" lIns="68575" tIns="34275" rIns="68575" bIns="34275" anchor="t" anchorCtr="0">
            <a:normAutofit lnSpcReduction="10000"/>
          </a:bodyPr>
          <a:lstStyle/>
          <a:p>
            <a:pPr marL="0" marR="0" lvl="0" indent="0" algn="l" rtl="0">
              <a:lnSpc>
                <a:spcPct val="90000"/>
              </a:lnSpc>
              <a:spcBef>
                <a:spcPts val="0"/>
              </a:spcBef>
              <a:spcAft>
                <a:spcPts val="0"/>
              </a:spcAft>
              <a:buClr>
                <a:srgbClr val="000000"/>
              </a:buClr>
              <a:buSzPts val="2100"/>
              <a:buFont typeface="Arial"/>
              <a:buNone/>
            </a:pPr>
            <a:r>
              <a:rPr lang="es-419" sz="2100" b="1" i="0" u="none" strike="noStrike" cap="none" dirty="0">
                <a:solidFill>
                  <a:schemeClr val="lt1"/>
                </a:solidFill>
                <a:latin typeface="Verdana"/>
                <a:ea typeface="Verdana"/>
                <a:cs typeface="Verdana"/>
                <a:sym typeface="Verdana"/>
              </a:rPr>
              <a:t>ACTIVIDADES DE PARTICIPACIÓN SOCIAL</a:t>
            </a:r>
            <a:endParaRPr sz="1100" b="0" i="0" u="none" strike="noStrike" cap="none" dirty="0">
              <a:solidFill>
                <a:schemeClr val="lt1"/>
              </a:solidFill>
              <a:latin typeface="Arial"/>
              <a:ea typeface="Arial"/>
              <a:cs typeface="Arial"/>
              <a:sym typeface="Arial"/>
            </a:endParaRPr>
          </a:p>
        </p:txBody>
      </p:sp>
      <p:pic>
        <p:nvPicPr>
          <p:cNvPr id="37" name="Imagen 36">
            <a:extLst>
              <a:ext uri="{FF2B5EF4-FFF2-40B4-BE49-F238E27FC236}">
                <a16:creationId xmlns:a16="http://schemas.microsoft.com/office/drawing/2014/main" id="{FED63E7C-0759-81CB-28B6-F887B0421CF3}"/>
              </a:ext>
            </a:extLst>
          </p:cNvPr>
          <p:cNvPicPr>
            <a:picLocks noChangeAspect="1"/>
          </p:cNvPicPr>
          <p:nvPr/>
        </p:nvPicPr>
        <p:blipFill>
          <a:blip r:embed="rId6"/>
          <a:stretch>
            <a:fillRect/>
          </a:stretch>
        </p:blipFill>
        <p:spPr>
          <a:xfrm>
            <a:off x="259794" y="930443"/>
            <a:ext cx="2199388" cy="1790566"/>
          </a:xfrm>
          <a:prstGeom prst="rect">
            <a:avLst/>
          </a:prstGeom>
        </p:spPr>
      </p:pic>
      <p:pic>
        <p:nvPicPr>
          <p:cNvPr id="39" name="Imagen 38">
            <a:extLst>
              <a:ext uri="{FF2B5EF4-FFF2-40B4-BE49-F238E27FC236}">
                <a16:creationId xmlns:a16="http://schemas.microsoft.com/office/drawing/2014/main" id="{8DB45C12-7EDA-985B-35F1-1F2A8BCE3841}"/>
              </a:ext>
            </a:extLst>
          </p:cNvPr>
          <p:cNvPicPr>
            <a:picLocks noChangeAspect="1"/>
          </p:cNvPicPr>
          <p:nvPr/>
        </p:nvPicPr>
        <p:blipFill>
          <a:blip r:embed="rId7"/>
          <a:stretch>
            <a:fillRect/>
          </a:stretch>
        </p:blipFill>
        <p:spPr>
          <a:xfrm>
            <a:off x="2678250" y="930443"/>
            <a:ext cx="2025367" cy="1778842"/>
          </a:xfrm>
          <a:prstGeom prst="rect">
            <a:avLst/>
          </a:prstGeom>
        </p:spPr>
      </p:pic>
      <p:pic>
        <p:nvPicPr>
          <p:cNvPr id="41" name="Imagen 40">
            <a:extLst>
              <a:ext uri="{FF2B5EF4-FFF2-40B4-BE49-F238E27FC236}">
                <a16:creationId xmlns:a16="http://schemas.microsoft.com/office/drawing/2014/main" id="{359E4082-71D8-ACDE-B7AA-577BD32F37B9}"/>
              </a:ext>
            </a:extLst>
          </p:cNvPr>
          <p:cNvPicPr>
            <a:picLocks noChangeAspect="1"/>
          </p:cNvPicPr>
          <p:nvPr/>
        </p:nvPicPr>
        <p:blipFill>
          <a:blip r:embed="rId8"/>
          <a:stretch>
            <a:fillRect/>
          </a:stretch>
        </p:blipFill>
        <p:spPr>
          <a:xfrm>
            <a:off x="4899685" y="928875"/>
            <a:ext cx="2039867" cy="1778842"/>
          </a:xfrm>
          <a:prstGeom prst="rect">
            <a:avLst/>
          </a:prstGeom>
        </p:spPr>
      </p:pic>
      <p:pic>
        <p:nvPicPr>
          <p:cNvPr id="43" name="Imagen 42">
            <a:extLst>
              <a:ext uri="{FF2B5EF4-FFF2-40B4-BE49-F238E27FC236}">
                <a16:creationId xmlns:a16="http://schemas.microsoft.com/office/drawing/2014/main" id="{0889E028-508A-756D-A391-207D45E81CE6}"/>
              </a:ext>
            </a:extLst>
          </p:cNvPr>
          <p:cNvPicPr>
            <a:picLocks noChangeAspect="1"/>
          </p:cNvPicPr>
          <p:nvPr/>
        </p:nvPicPr>
        <p:blipFill>
          <a:blip r:embed="rId9"/>
          <a:stretch>
            <a:fillRect/>
          </a:stretch>
        </p:blipFill>
        <p:spPr>
          <a:xfrm>
            <a:off x="259794" y="2772044"/>
            <a:ext cx="2199388" cy="1950588"/>
          </a:xfrm>
          <a:prstGeom prst="rect">
            <a:avLst/>
          </a:prstGeom>
        </p:spPr>
      </p:pic>
      <p:pic>
        <p:nvPicPr>
          <p:cNvPr id="45" name="Imagen 44">
            <a:extLst>
              <a:ext uri="{FF2B5EF4-FFF2-40B4-BE49-F238E27FC236}">
                <a16:creationId xmlns:a16="http://schemas.microsoft.com/office/drawing/2014/main" id="{6CD117BC-AC00-0559-B5A1-5C9FD2639A58}"/>
              </a:ext>
            </a:extLst>
          </p:cNvPr>
          <p:cNvPicPr>
            <a:picLocks noChangeAspect="1"/>
          </p:cNvPicPr>
          <p:nvPr/>
        </p:nvPicPr>
        <p:blipFill>
          <a:blip r:embed="rId10"/>
          <a:stretch>
            <a:fillRect/>
          </a:stretch>
        </p:blipFill>
        <p:spPr>
          <a:xfrm>
            <a:off x="2678250" y="2772044"/>
            <a:ext cx="4261302" cy="1955203"/>
          </a:xfrm>
          <a:prstGeom prst="rect">
            <a:avLst/>
          </a:prstGeom>
        </p:spPr>
      </p:pic>
      <p:sp>
        <p:nvSpPr>
          <p:cNvPr id="51" name="CuadroTexto 50">
            <a:extLst>
              <a:ext uri="{FF2B5EF4-FFF2-40B4-BE49-F238E27FC236}">
                <a16:creationId xmlns:a16="http://schemas.microsoft.com/office/drawing/2014/main" id="{E01B490C-702D-8149-820F-FA2A6532514D}"/>
              </a:ext>
            </a:extLst>
          </p:cNvPr>
          <p:cNvSpPr txBox="1"/>
          <p:nvPr/>
        </p:nvSpPr>
        <p:spPr>
          <a:xfrm>
            <a:off x="7003493" y="1183857"/>
            <a:ext cx="1972481" cy="3277820"/>
          </a:xfrm>
          <a:prstGeom prst="rect">
            <a:avLst/>
          </a:prstGeom>
          <a:noFill/>
        </p:spPr>
        <p:txBody>
          <a:bodyPr wrap="square">
            <a:spAutoFit/>
          </a:bodyPr>
          <a:lstStyle/>
          <a:p>
            <a:pPr marL="171450" indent="-171450" algn="just">
              <a:buFont typeface="Arial" panose="020B0604020202020204" pitchFamily="34" charset="0"/>
              <a:buChar char="•"/>
            </a:pPr>
            <a:r>
              <a:rPr lang="es-ES" sz="900" dirty="0">
                <a:solidFill>
                  <a:schemeClr val="bg1"/>
                </a:solidFill>
              </a:rPr>
              <a:t>Curso de RCP dirigido a profesores del Colegio Fundadores de La Calera.</a:t>
            </a:r>
          </a:p>
          <a:p>
            <a:pPr marL="171450" indent="-171450" algn="just">
              <a:buFont typeface="Arial" panose="020B0604020202020204" pitchFamily="34" charset="0"/>
              <a:buChar char="•"/>
            </a:pPr>
            <a:endParaRPr lang="es-ES" sz="900" dirty="0">
              <a:solidFill>
                <a:schemeClr val="bg1"/>
              </a:solidFill>
            </a:endParaRPr>
          </a:p>
          <a:p>
            <a:pPr marL="171450" indent="-171450" algn="just">
              <a:buFont typeface="Arial" panose="020B0604020202020204" pitchFamily="34" charset="0"/>
              <a:buChar char="•"/>
            </a:pPr>
            <a:r>
              <a:rPr lang="es-ES" sz="900" dirty="0">
                <a:solidFill>
                  <a:schemeClr val="bg1"/>
                </a:solidFill>
              </a:rPr>
              <a:t>Participación en la Muestra Patrimonial Mayo 2025.</a:t>
            </a:r>
          </a:p>
          <a:p>
            <a:pPr marL="171450" indent="-171450" algn="just">
              <a:buFont typeface="Arial" panose="020B0604020202020204" pitchFamily="34" charset="0"/>
              <a:buChar char="•"/>
            </a:pPr>
            <a:endParaRPr lang="es-ES" sz="900" dirty="0">
              <a:solidFill>
                <a:schemeClr val="bg1"/>
              </a:solidFill>
            </a:endParaRPr>
          </a:p>
          <a:p>
            <a:pPr marL="171450" indent="-171450" algn="just">
              <a:buFont typeface="Arial" panose="020B0604020202020204" pitchFamily="34" charset="0"/>
              <a:buChar char="•"/>
            </a:pPr>
            <a:r>
              <a:rPr lang="es-ES" sz="900" dirty="0">
                <a:solidFill>
                  <a:schemeClr val="bg1"/>
                </a:solidFill>
              </a:rPr>
              <a:t>Participación en Feria Gobierno en Terreno realizada en Plaza La Cruz.</a:t>
            </a:r>
          </a:p>
          <a:p>
            <a:pPr marL="171450" indent="-171450" algn="just">
              <a:buFont typeface="Arial" panose="020B0604020202020204" pitchFamily="34" charset="0"/>
              <a:buChar char="•"/>
            </a:pPr>
            <a:endParaRPr lang="es-ES" sz="900" dirty="0">
              <a:solidFill>
                <a:schemeClr val="bg1"/>
              </a:solidFill>
            </a:endParaRPr>
          </a:p>
          <a:p>
            <a:pPr marL="171450" indent="-171450" algn="just">
              <a:buFont typeface="Arial" panose="020B0604020202020204" pitchFamily="34" charset="0"/>
              <a:buChar char="•"/>
            </a:pPr>
            <a:r>
              <a:rPr lang="es-ES" sz="900" dirty="0">
                <a:solidFill>
                  <a:schemeClr val="bg1"/>
                </a:solidFill>
              </a:rPr>
              <a:t>Celebración de </a:t>
            </a:r>
            <a:r>
              <a:rPr lang="es-ES" sz="900" dirty="0" err="1">
                <a:solidFill>
                  <a:schemeClr val="bg1"/>
                </a:solidFill>
              </a:rPr>
              <a:t>We</a:t>
            </a:r>
            <a:r>
              <a:rPr lang="es-ES" sz="900" dirty="0">
                <a:solidFill>
                  <a:schemeClr val="bg1"/>
                </a:solidFill>
              </a:rPr>
              <a:t> </a:t>
            </a:r>
            <a:r>
              <a:rPr lang="es-ES" sz="900" dirty="0" err="1">
                <a:solidFill>
                  <a:schemeClr val="bg1"/>
                </a:solidFill>
              </a:rPr>
              <a:t>Tripantu</a:t>
            </a:r>
            <a:r>
              <a:rPr lang="es-ES" sz="900" dirty="0">
                <a:solidFill>
                  <a:schemeClr val="bg1"/>
                </a:solidFill>
              </a:rPr>
              <a:t> junto a niños del Jardín y Club Escolar.</a:t>
            </a:r>
          </a:p>
          <a:p>
            <a:pPr marL="171450" indent="-171450" algn="just">
              <a:buFont typeface="Arial" panose="020B0604020202020204" pitchFamily="34" charset="0"/>
              <a:buChar char="•"/>
            </a:pPr>
            <a:endParaRPr lang="es-ES" sz="900" dirty="0">
              <a:solidFill>
                <a:schemeClr val="bg1"/>
              </a:solidFill>
            </a:endParaRPr>
          </a:p>
          <a:p>
            <a:pPr marL="171450" indent="-171450" algn="just">
              <a:buFont typeface="Arial" panose="020B0604020202020204" pitchFamily="34" charset="0"/>
              <a:buChar char="•"/>
            </a:pPr>
            <a:r>
              <a:rPr lang="es-ES" sz="900" dirty="0">
                <a:solidFill>
                  <a:schemeClr val="bg1"/>
                </a:solidFill>
              </a:rPr>
              <a:t>Curso de Primeros Auxilios para estudiantes de 3° y 4° Medio del Colegio Fundadores de La Calera.</a:t>
            </a:r>
          </a:p>
          <a:p>
            <a:pPr marL="171450" indent="-171450" algn="just">
              <a:buFont typeface="Arial" panose="020B0604020202020204" pitchFamily="34" charset="0"/>
              <a:buChar char="•"/>
            </a:pPr>
            <a:endParaRPr lang="es-ES" sz="900" dirty="0">
              <a:solidFill>
                <a:schemeClr val="bg1"/>
              </a:solidFill>
            </a:endParaRPr>
          </a:p>
          <a:p>
            <a:pPr marL="171450" indent="-171450" algn="just">
              <a:buFont typeface="Arial" panose="020B0604020202020204" pitchFamily="34" charset="0"/>
              <a:buChar char="•"/>
            </a:pPr>
            <a:r>
              <a:rPr lang="es-ES" sz="900" dirty="0">
                <a:solidFill>
                  <a:schemeClr val="bg1"/>
                </a:solidFill>
              </a:rPr>
              <a:t>Participación en espacio radial junto a distintos profesionales.</a:t>
            </a:r>
          </a:p>
          <a:p>
            <a:endParaRPr lang="es-ES" sz="900" dirty="0">
              <a:solidFill>
                <a:schemeClr val="bg1"/>
              </a:solidFill>
            </a:endParaRPr>
          </a:p>
        </p:txBody>
      </p:sp>
      <p:pic>
        <p:nvPicPr>
          <p:cNvPr id="18" name="Audio 17">
            <a:extLst>
              <a:ext uri="{FF2B5EF4-FFF2-40B4-BE49-F238E27FC236}">
                <a16:creationId xmlns:a16="http://schemas.microsoft.com/office/drawing/2014/main" id="{81F38259-798A-DC81-9046-157F3260DD2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120"/>
    </mc:Choice>
    <mc:Fallback>
      <p:transition spd="slow" advTm="13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pic>
        <p:nvPicPr>
          <p:cNvPr id="147" name="Google Shape;147;p31" title="Fondo PPT-1.png"/>
          <p:cNvPicPr preferRelativeResize="0"/>
          <p:nvPr/>
        </p:nvPicPr>
        <p:blipFill>
          <a:blip r:embed="rId5">
            <a:alphaModFix/>
          </a:blip>
          <a:stretch>
            <a:fillRect/>
          </a:stretch>
        </p:blipFill>
        <p:spPr>
          <a:xfrm>
            <a:off x="0" y="0"/>
            <a:ext cx="9144000" cy="5143500"/>
          </a:xfrm>
          <a:prstGeom prst="rect">
            <a:avLst/>
          </a:prstGeom>
          <a:noFill/>
          <a:ln>
            <a:noFill/>
          </a:ln>
        </p:spPr>
      </p:pic>
      <p:sp>
        <p:nvSpPr>
          <p:cNvPr id="3" name="CuadroTexto 2">
            <a:extLst>
              <a:ext uri="{FF2B5EF4-FFF2-40B4-BE49-F238E27FC236}">
                <a16:creationId xmlns:a16="http://schemas.microsoft.com/office/drawing/2014/main" id="{89FD2C07-3774-A51D-B84F-F0EF9DBE296F}"/>
              </a:ext>
            </a:extLst>
          </p:cNvPr>
          <p:cNvSpPr txBox="1"/>
          <p:nvPr/>
        </p:nvSpPr>
        <p:spPr>
          <a:xfrm>
            <a:off x="145471" y="665543"/>
            <a:ext cx="8853055" cy="307777"/>
          </a:xfrm>
          <a:prstGeom prst="rect">
            <a:avLst/>
          </a:prstGeom>
          <a:noFill/>
        </p:spPr>
        <p:txBody>
          <a:bodyPr wrap="square">
            <a:spAutoFit/>
          </a:bodyPr>
          <a:lstStyle/>
          <a:p>
            <a:pPr algn="just"/>
            <a:r>
              <a:rPr lang="es-ES" dirty="0"/>
              <a:t>	</a:t>
            </a:r>
            <a:r>
              <a:rPr lang="es-ES" sz="1200" b="1" dirty="0"/>
              <a:t>VOLUNTARIADO DE CUIDADOS PALIATIVOS</a:t>
            </a:r>
            <a:endParaRPr lang="es-ES" sz="1200" dirty="0"/>
          </a:p>
        </p:txBody>
      </p:sp>
      <p:pic>
        <p:nvPicPr>
          <p:cNvPr id="5" name="Imagen 4">
            <a:extLst>
              <a:ext uri="{FF2B5EF4-FFF2-40B4-BE49-F238E27FC236}">
                <a16:creationId xmlns:a16="http://schemas.microsoft.com/office/drawing/2014/main" id="{8D07DEAA-8EA8-759E-7658-24BB157DD3E4}"/>
              </a:ext>
            </a:extLst>
          </p:cNvPr>
          <p:cNvPicPr>
            <a:picLocks noChangeAspect="1"/>
          </p:cNvPicPr>
          <p:nvPr/>
        </p:nvPicPr>
        <p:blipFill>
          <a:blip r:embed="rId6"/>
          <a:stretch>
            <a:fillRect/>
          </a:stretch>
        </p:blipFill>
        <p:spPr>
          <a:xfrm>
            <a:off x="4224287" y="973320"/>
            <a:ext cx="2822556" cy="2346722"/>
          </a:xfrm>
          <a:prstGeom prst="rect">
            <a:avLst/>
          </a:prstGeom>
        </p:spPr>
      </p:pic>
      <p:pic>
        <p:nvPicPr>
          <p:cNvPr id="7" name="Imagen 6">
            <a:extLst>
              <a:ext uri="{FF2B5EF4-FFF2-40B4-BE49-F238E27FC236}">
                <a16:creationId xmlns:a16="http://schemas.microsoft.com/office/drawing/2014/main" id="{F15DA134-EA52-EEFC-5216-FC5DBB32C8E1}"/>
              </a:ext>
            </a:extLst>
          </p:cNvPr>
          <p:cNvPicPr>
            <a:picLocks noChangeAspect="1"/>
          </p:cNvPicPr>
          <p:nvPr/>
        </p:nvPicPr>
        <p:blipFill>
          <a:blip r:embed="rId7"/>
          <a:stretch>
            <a:fillRect/>
          </a:stretch>
        </p:blipFill>
        <p:spPr>
          <a:xfrm>
            <a:off x="0" y="1351007"/>
            <a:ext cx="4078819" cy="2945371"/>
          </a:xfrm>
          <a:prstGeom prst="rect">
            <a:avLst/>
          </a:prstGeom>
        </p:spPr>
      </p:pic>
      <p:pic>
        <p:nvPicPr>
          <p:cNvPr id="9" name="Imagen 8">
            <a:extLst>
              <a:ext uri="{FF2B5EF4-FFF2-40B4-BE49-F238E27FC236}">
                <a16:creationId xmlns:a16="http://schemas.microsoft.com/office/drawing/2014/main" id="{E7AC1517-6360-20D4-C30D-657E54D97832}"/>
              </a:ext>
            </a:extLst>
          </p:cNvPr>
          <p:cNvPicPr>
            <a:picLocks noChangeAspect="1"/>
          </p:cNvPicPr>
          <p:nvPr/>
        </p:nvPicPr>
        <p:blipFill>
          <a:blip r:embed="rId8"/>
          <a:stretch>
            <a:fillRect/>
          </a:stretch>
        </p:blipFill>
        <p:spPr>
          <a:xfrm>
            <a:off x="6195268" y="2484783"/>
            <a:ext cx="2500458" cy="2217388"/>
          </a:xfrm>
          <a:prstGeom prst="rect">
            <a:avLst/>
          </a:prstGeom>
        </p:spPr>
      </p:pic>
      <p:pic>
        <p:nvPicPr>
          <p:cNvPr id="17" name="Audio 16">
            <a:extLst>
              <a:ext uri="{FF2B5EF4-FFF2-40B4-BE49-F238E27FC236}">
                <a16:creationId xmlns:a16="http://schemas.microsoft.com/office/drawing/2014/main" id="{8E18E4CB-3523-ED5F-6FCA-E70ECDC783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620"/>
    </mc:Choice>
    <mc:Fallback>
      <p:transition spd="slow" advTm="51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C190CED1-B36E-EE9E-FC67-D56D5248C9F9}"/>
            </a:ext>
          </a:extLst>
        </p:cNvPr>
        <p:cNvGrpSpPr/>
        <p:nvPr/>
      </p:nvGrpSpPr>
      <p:grpSpPr>
        <a:xfrm>
          <a:off x="0" y="0"/>
          <a:ext cx="0" cy="0"/>
          <a:chOff x="0" y="0"/>
          <a:chExt cx="0" cy="0"/>
        </a:xfrm>
      </p:grpSpPr>
      <p:pic>
        <p:nvPicPr>
          <p:cNvPr id="115" name="Google Shape;115;p27" title="Fondo PPT-1.png">
            <a:extLst>
              <a:ext uri="{FF2B5EF4-FFF2-40B4-BE49-F238E27FC236}">
                <a16:creationId xmlns:a16="http://schemas.microsoft.com/office/drawing/2014/main" id="{DDD9290E-9697-9AC9-53A5-F6EF894FAB2C}"/>
              </a:ext>
            </a:extLst>
          </p:cNvPr>
          <p:cNvPicPr preferRelativeResize="0"/>
          <p:nvPr/>
        </p:nvPicPr>
        <p:blipFill>
          <a:blip r:embed="rId5">
            <a:alphaModFix/>
          </a:blip>
          <a:stretch>
            <a:fillRect/>
          </a:stretch>
        </p:blipFill>
        <p:spPr>
          <a:xfrm>
            <a:off x="0" y="6680"/>
            <a:ext cx="9144000" cy="5143500"/>
          </a:xfrm>
          <a:prstGeom prst="rect">
            <a:avLst/>
          </a:prstGeom>
          <a:noFill/>
          <a:ln>
            <a:noFill/>
          </a:ln>
        </p:spPr>
      </p:pic>
      <p:pic>
        <p:nvPicPr>
          <p:cNvPr id="3" name="Imagen 2">
            <a:extLst>
              <a:ext uri="{FF2B5EF4-FFF2-40B4-BE49-F238E27FC236}">
                <a16:creationId xmlns:a16="http://schemas.microsoft.com/office/drawing/2014/main" id="{F992DF0D-B603-0192-71BE-161308552B1B}"/>
              </a:ext>
            </a:extLst>
          </p:cNvPr>
          <p:cNvPicPr>
            <a:picLocks noChangeAspect="1"/>
          </p:cNvPicPr>
          <p:nvPr/>
        </p:nvPicPr>
        <p:blipFill>
          <a:blip r:embed="rId6"/>
          <a:stretch>
            <a:fillRect/>
          </a:stretch>
        </p:blipFill>
        <p:spPr>
          <a:xfrm>
            <a:off x="85060" y="758140"/>
            <a:ext cx="3821544" cy="1719695"/>
          </a:xfrm>
          <a:prstGeom prst="rect">
            <a:avLst/>
          </a:prstGeom>
        </p:spPr>
      </p:pic>
      <p:pic>
        <p:nvPicPr>
          <p:cNvPr id="5" name="Imagen 4">
            <a:extLst>
              <a:ext uri="{FF2B5EF4-FFF2-40B4-BE49-F238E27FC236}">
                <a16:creationId xmlns:a16="http://schemas.microsoft.com/office/drawing/2014/main" id="{FD949AA2-8045-DE7D-FCF0-5AE66F9E0C17}"/>
              </a:ext>
            </a:extLst>
          </p:cNvPr>
          <p:cNvPicPr>
            <a:picLocks noChangeAspect="1"/>
          </p:cNvPicPr>
          <p:nvPr/>
        </p:nvPicPr>
        <p:blipFill>
          <a:blip r:embed="rId7"/>
          <a:stretch>
            <a:fillRect/>
          </a:stretch>
        </p:blipFill>
        <p:spPr>
          <a:xfrm>
            <a:off x="5237398" y="709798"/>
            <a:ext cx="3595255" cy="1735282"/>
          </a:xfrm>
          <a:prstGeom prst="rect">
            <a:avLst/>
          </a:prstGeom>
        </p:spPr>
      </p:pic>
      <p:sp>
        <p:nvSpPr>
          <p:cNvPr id="6" name="CuadroTexto 5">
            <a:extLst>
              <a:ext uri="{FF2B5EF4-FFF2-40B4-BE49-F238E27FC236}">
                <a16:creationId xmlns:a16="http://schemas.microsoft.com/office/drawing/2014/main" id="{C9FA8FB4-48D5-5461-5655-311F95B9BB4B}"/>
              </a:ext>
            </a:extLst>
          </p:cNvPr>
          <p:cNvSpPr txBox="1"/>
          <p:nvPr/>
        </p:nvSpPr>
        <p:spPr>
          <a:xfrm>
            <a:off x="667858" y="215924"/>
            <a:ext cx="2443298" cy="461665"/>
          </a:xfrm>
          <a:prstGeom prst="rect">
            <a:avLst/>
          </a:prstGeom>
          <a:noFill/>
        </p:spPr>
        <p:txBody>
          <a:bodyPr wrap="none" rtlCol="0">
            <a:spAutoFit/>
          </a:bodyPr>
          <a:lstStyle/>
          <a:p>
            <a:r>
              <a:rPr lang="es-ES" sz="2400" b="1" dirty="0"/>
              <a:t>Damas De Rojo</a:t>
            </a:r>
            <a:endParaRPr lang="es-CL" sz="2400" b="1" dirty="0"/>
          </a:p>
        </p:txBody>
      </p:sp>
      <p:sp>
        <p:nvSpPr>
          <p:cNvPr id="7" name="CuadroTexto 6">
            <a:extLst>
              <a:ext uri="{FF2B5EF4-FFF2-40B4-BE49-F238E27FC236}">
                <a16:creationId xmlns:a16="http://schemas.microsoft.com/office/drawing/2014/main" id="{116E1C50-4DD8-736D-6944-EF710606FC58}"/>
              </a:ext>
            </a:extLst>
          </p:cNvPr>
          <p:cNvSpPr txBox="1"/>
          <p:nvPr/>
        </p:nvSpPr>
        <p:spPr>
          <a:xfrm>
            <a:off x="5756399" y="296475"/>
            <a:ext cx="2888932" cy="461665"/>
          </a:xfrm>
          <a:prstGeom prst="rect">
            <a:avLst/>
          </a:prstGeom>
          <a:noFill/>
        </p:spPr>
        <p:txBody>
          <a:bodyPr wrap="none" rtlCol="0">
            <a:spAutoFit/>
          </a:bodyPr>
          <a:lstStyle/>
          <a:p>
            <a:r>
              <a:rPr lang="es-ES" sz="2400" b="1" dirty="0"/>
              <a:t>Damas De Rosado</a:t>
            </a:r>
            <a:endParaRPr lang="es-CL" sz="2400" b="1" dirty="0"/>
          </a:p>
        </p:txBody>
      </p:sp>
      <p:sp>
        <p:nvSpPr>
          <p:cNvPr id="8" name="CuadroTexto 7">
            <a:extLst>
              <a:ext uri="{FF2B5EF4-FFF2-40B4-BE49-F238E27FC236}">
                <a16:creationId xmlns:a16="http://schemas.microsoft.com/office/drawing/2014/main" id="{888B6F06-7DCF-6A30-A5E7-DFB49D0791B2}"/>
              </a:ext>
            </a:extLst>
          </p:cNvPr>
          <p:cNvSpPr txBox="1"/>
          <p:nvPr/>
        </p:nvSpPr>
        <p:spPr>
          <a:xfrm>
            <a:off x="3462454" y="2477835"/>
            <a:ext cx="2786340" cy="461665"/>
          </a:xfrm>
          <a:prstGeom prst="rect">
            <a:avLst/>
          </a:prstGeom>
          <a:noFill/>
        </p:spPr>
        <p:txBody>
          <a:bodyPr wrap="none" rtlCol="0">
            <a:spAutoFit/>
          </a:bodyPr>
          <a:lstStyle/>
          <a:p>
            <a:r>
              <a:rPr lang="es-ES" sz="2400" b="1" dirty="0"/>
              <a:t>Damas De Blanco</a:t>
            </a:r>
            <a:endParaRPr lang="es-CL" sz="2400" b="1" dirty="0"/>
          </a:p>
        </p:txBody>
      </p:sp>
      <p:sp>
        <p:nvSpPr>
          <p:cNvPr id="9" name="CuadroTexto 8">
            <a:extLst>
              <a:ext uri="{FF2B5EF4-FFF2-40B4-BE49-F238E27FC236}">
                <a16:creationId xmlns:a16="http://schemas.microsoft.com/office/drawing/2014/main" id="{2227B17B-E5C9-D274-210E-F63433CE893D}"/>
              </a:ext>
            </a:extLst>
          </p:cNvPr>
          <p:cNvSpPr txBox="1"/>
          <p:nvPr/>
        </p:nvSpPr>
        <p:spPr>
          <a:xfrm>
            <a:off x="214447" y="3272057"/>
            <a:ext cx="2598026" cy="738664"/>
          </a:xfrm>
          <a:prstGeom prst="rect">
            <a:avLst/>
          </a:prstGeom>
          <a:noFill/>
        </p:spPr>
        <p:txBody>
          <a:bodyPr wrap="square" rtlCol="0">
            <a:spAutoFit/>
          </a:bodyPr>
          <a:lstStyle/>
          <a:p>
            <a:pPr algn="ctr"/>
            <a:r>
              <a:rPr lang="es-ES" b="1" dirty="0">
                <a:latin typeface="Aptos Slab SemiBold" panose="020F0502020204030204" pitchFamily="34" charset="0"/>
              </a:rPr>
              <a:t>Gracias Voluntarios por ser el corazón que acompaña y transforma vidas.</a:t>
            </a:r>
            <a:endParaRPr lang="es-CL" b="1" dirty="0">
              <a:latin typeface="Aptos Slab SemiBold" panose="020F0502020204030204" pitchFamily="34" charset="0"/>
            </a:endParaRPr>
          </a:p>
        </p:txBody>
      </p:sp>
      <p:pic>
        <p:nvPicPr>
          <p:cNvPr id="4" name="Imagen 3">
            <a:extLst>
              <a:ext uri="{FF2B5EF4-FFF2-40B4-BE49-F238E27FC236}">
                <a16:creationId xmlns:a16="http://schemas.microsoft.com/office/drawing/2014/main" id="{5E05D686-C570-DD94-1157-C9FB06D7EAE8}"/>
              </a:ext>
            </a:extLst>
          </p:cNvPr>
          <p:cNvPicPr>
            <a:picLocks noChangeAspect="1"/>
          </p:cNvPicPr>
          <p:nvPr/>
        </p:nvPicPr>
        <p:blipFill>
          <a:blip r:embed="rId8"/>
          <a:stretch>
            <a:fillRect/>
          </a:stretch>
        </p:blipFill>
        <p:spPr>
          <a:xfrm>
            <a:off x="3178831" y="2857869"/>
            <a:ext cx="3353587" cy="1872842"/>
          </a:xfrm>
          <a:prstGeom prst="rect">
            <a:avLst/>
          </a:prstGeom>
        </p:spPr>
      </p:pic>
      <p:pic>
        <p:nvPicPr>
          <p:cNvPr id="12" name="Audio 11">
            <a:extLst>
              <a:ext uri="{FF2B5EF4-FFF2-40B4-BE49-F238E27FC236}">
                <a16:creationId xmlns:a16="http://schemas.microsoft.com/office/drawing/2014/main" id="{9B5DA54C-8319-0A15-8A9C-87F4D6BEC67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4026375144"/>
      </p:ext>
    </p:extLst>
  </p:cSld>
  <p:clrMapOvr>
    <a:masterClrMapping/>
  </p:clrMapOvr>
  <mc:AlternateContent xmlns:mc="http://schemas.openxmlformats.org/markup-compatibility/2006">
    <mc:Choice xmlns:p14="http://schemas.microsoft.com/office/powerpoint/2010/main" Requires="p14">
      <p:transition spd="slow" p14:dur="2000" advTm="63121"/>
    </mc:Choice>
    <mc:Fallback>
      <p:transition spd="slow" advTm="6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37">
          <a:extLst>
            <a:ext uri="{FF2B5EF4-FFF2-40B4-BE49-F238E27FC236}">
              <a16:creationId xmlns:a16="http://schemas.microsoft.com/office/drawing/2014/main" id="{7CCF944F-E869-FBD5-A3EC-1A732372C490}"/>
            </a:ext>
          </a:extLst>
        </p:cNvPr>
        <p:cNvGrpSpPr/>
        <p:nvPr/>
      </p:nvGrpSpPr>
      <p:grpSpPr>
        <a:xfrm>
          <a:off x="0" y="0"/>
          <a:ext cx="0" cy="0"/>
          <a:chOff x="0" y="0"/>
          <a:chExt cx="0" cy="0"/>
        </a:xfrm>
      </p:grpSpPr>
      <p:pic>
        <p:nvPicPr>
          <p:cNvPr id="138" name="Google Shape;138;p30" title="Fondo PPT-3.png">
            <a:extLst>
              <a:ext uri="{FF2B5EF4-FFF2-40B4-BE49-F238E27FC236}">
                <a16:creationId xmlns:a16="http://schemas.microsoft.com/office/drawing/2014/main" id="{46405B76-0F78-C089-E9D5-1DFF8EB66232}"/>
              </a:ext>
            </a:extLst>
          </p:cNvPr>
          <p:cNvPicPr preferRelativeResize="0"/>
          <p:nvPr/>
        </p:nvPicPr>
        <p:blipFill>
          <a:blip r:embed="rId5">
            <a:alphaModFix/>
          </a:blip>
          <a:stretch>
            <a:fillRect/>
          </a:stretch>
        </p:blipFill>
        <p:spPr>
          <a:xfrm>
            <a:off x="0" y="2678"/>
            <a:ext cx="9143998" cy="5140822"/>
          </a:xfrm>
          <a:prstGeom prst="rect">
            <a:avLst/>
          </a:prstGeom>
          <a:noFill/>
          <a:ln>
            <a:noFill/>
          </a:ln>
        </p:spPr>
      </p:pic>
      <p:sp>
        <p:nvSpPr>
          <p:cNvPr id="142" name="Google Shape;142;p30">
            <a:extLst>
              <a:ext uri="{FF2B5EF4-FFF2-40B4-BE49-F238E27FC236}">
                <a16:creationId xmlns:a16="http://schemas.microsoft.com/office/drawing/2014/main" id="{8A3C545F-A384-AC27-9CB3-E10E6ABD6C67}"/>
              </a:ext>
            </a:extLst>
          </p:cNvPr>
          <p:cNvSpPr txBox="1"/>
          <p:nvPr/>
        </p:nvSpPr>
        <p:spPr>
          <a:xfrm>
            <a:off x="1257300" y="525784"/>
            <a:ext cx="7886700" cy="332086"/>
          </a:xfrm>
          <a:prstGeom prst="rect">
            <a:avLst/>
          </a:prstGeom>
          <a:noFill/>
          <a:ln>
            <a:noFill/>
          </a:ln>
        </p:spPr>
        <p:txBody>
          <a:bodyPr spcFirstLastPara="1" wrap="square" lIns="68575" tIns="34275" rIns="68575" bIns="34275" anchor="t" anchorCtr="0">
            <a:normAutofit lnSpcReduction="10000"/>
          </a:bodyPr>
          <a:lstStyle/>
          <a:p>
            <a:pPr marL="0" marR="0" lvl="0" indent="0" algn="l" rtl="0">
              <a:lnSpc>
                <a:spcPct val="90000"/>
              </a:lnSpc>
              <a:spcBef>
                <a:spcPts val="0"/>
              </a:spcBef>
              <a:spcAft>
                <a:spcPts val="0"/>
              </a:spcAft>
              <a:buClr>
                <a:srgbClr val="000000"/>
              </a:buClr>
              <a:buSzPts val="2100"/>
              <a:buFont typeface="Arial"/>
              <a:buNone/>
            </a:pPr>
            <a:r>
              <a:rPr lang="es-419" sz="2100" b="1" i="0" u="none" strike="noStrike" cap="none" dirty="0">
                <a:solidFill>
                  <a:schemeClr val="lt1"/>
                </a:solidFill>
                <a:latin typeface="Verdana"/>
                <a:ea typeface="Verdana"/>
                <a:cs typeface="Verdana"/>
                <a:sym typeface="Verdana"/>
              </a:rPr>
              <a:t>ACTIVIDADES COMITÉ PARITARIO</a:t>
            </a:r>
            <a:endParaRPr sz="1100" b="0" i="0" u="none" strike="noStrike" cap="none" dirty="0">
              <a:solidFill>
                <a:schemeClr val="lt1"/>
              </a:solidFill>
              <a:latin typeface="Arial"/>
              <a:ea typeface="Arial"/>
              <a:cs typeface="Arial"/>
              <a:sym typeface="Arial"/>
            </a:endParaRPr>
          </a:p>
        </p:txBody>
      </p:sp>
      <p:pic>
        <p:nvPicPr>
          <p:cNvPr id="5" name="Imagen 4">
            <a:extLst>
              <a:ext uri="{FF2B5EF4-FFF2-40B4-BE49-F238E27FC236}">
                <a16:creationId xmlns:a16="http://schemas.microsoft.com/office/drawing/2014/main" id="{999245DB-4912-26DC-765C-ABF2B212499A}"/>
              </a:ext>
            </a:extLst>
          </p:cNvPr>
          <p:cNvPicPr>
            <a:picLocks noChangeAspect="1"/>
          </p:cNvPicPr>
          <p:nvPr/>
        </p:nvPicPr>
        <p:blipFill>
          <a:blip r:embed="rId6"/>
          <a:stretch>
            <a:fillRect/>
          </a:stretch>
        </p:blipFill>
        <p:spPr>
          <a:xfrm>
            <a:off x="256277" y="857870"/>
            <a:ext cx="8720809" cy="3844759"/>
          </a:xfrm>
          <a:prstGeom prst="rect">
            <a:avLst/>
          </a:prstGeom>
        </p:spPr>
      </p:pic>
      <p:pic>
        <p:nvPicPr>
          <p:cNvPr id="10" name="Audio 9">
            <a:extLst>
              <a:ext uri="{FF2B5EF4-FFF2-40B4-BE49-F238E27FC236}">
                <a16:creationId xmlns:a16="http://schemas.microsoft.com/office/drawing/2014/main" id="{656EEF58-1E8A-3890-FA9B-775AEAA051A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687299417"/>
      </p:ext>
    </p:extLst>
  </p:cSld>
  <p:clrMapOvr>
    <a:masterClrMapping/>
  </p:clrMapOvr>
  <mc:AlternateContent xmlns:mc="http://schemas.openxmlformats.org/markup-compatibility/2006">
    <mc:Choice xmlns:p14="http://schemas.microsoft.com/office/powerpoint/2010/main" Requires="p14">
      <p:transition spd="slow" p14:dur="2000" advTm="90145"/>
    </mc:Choice>
    <mc:Fallback>
      <p:transition spd="slow" advTm="90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pic>
        <p:nvPicPr>
          <p:cNvPr id="131" name="Google Shape;131;p29" title="Fondo PPT-3.png"/>
          <p:cNvPicPr preferRelativeResize="0"/>
          <p:nvPr/>
        </p:nvPicPr>
        <p:blipFill>
          <a:blip r:embed="rId5">
            <a:alphaModFix/>
          </a:blip>
          <a:stretch>
            <a:fillRect/>
          </a:stretch>
        </p:blipFill>
        <p:spPr>
          <a:xfrm>
            <a:off x="2" y="2678"/>
            <a:ext cx="9143998" cy="5140822"/>
          </a:xfrm>
          <a:prstGeom prst="rect">
            <a:avLst/>
          </a:prstGeom>
          <a:noFill/>
          <a:ln>
            <a:noFill/>
          </a:ln>
        </p:spPr>
      </p:pic>
      <p:sp>
        <p:nvSpPr>
          <p:cNvPr id="133" name="Google Shape;133;p29"/>
          <p:cNvSpPr txBox="1"/>
          <p:nvPr/>
        </p:nvSpPr>
        <p:spPr>
          <a:xfrm>
            <a:off x="628649" y="457459"/>
            <a:ext cx="7886700" cy="388200"/>
          </a:xfrm>
          <a:prstGeom prst="rect">
            <a:avLst/>
          </a:prstGeom>
          <a:noFill/>
          <a:ln>
            <a:noFill/>
          </a:ln>
        </p:spPr>
        <p:txBody>
          <a:bodyPr spcFirstLastPara="1" wrap="square" lIns="68575" tIns="34275" rIns="68575" bIns="34275" anchor="t" anchorCtr="0">
            <a:normAutofit/>
          </a:bodyPr>
          <a:lstStyle/>
          <a:p>
            <a:pPr marL="0" marR="0" lvl="0" indent="0" algn="l" rtl="0">
              <a:lnSpc>
                <a:spcPct val="90000"/>
              </a:lnSpc>
              <a:spcBef>
                <a:spcPts val="0"/>
              </a:spcBef>
              <a:spcAft>
                <a:spcPts val="0"/>
              </a:spcAft>
              <a:buClr>
                <a:srgbClr val="000000"/>
              </a:buClr>
              <a:buSzPts val="2100"/>
              <a:buFont typeface="Arial"/>
              <a:buNone/>
            </a:pPr>
            <a:r>
              <a:rPr lang="es-419" sz="2100" b="1" i="0" u="none" strike="noStrike" cap="none" dirty="0">
                <a:solidFill>
                  <a:schemeClr val="lt1"/>
                </a:solidFill>
                <a:latin typeface="Verdana"/>
                <a:ea typeface="Verdana"/>
                <a:cs typeface="Verdana"/>
                <a:sym typeface="Verdana"/>
              </a:rPr>
              <a:t>DESAFÍOS 2026</a:t>
            </a:r>
            <a:endParaRPr sz="1100" b="0" i="0" u="none" strike="noStrike" cap="none" dirty="0">
              <a:solidFill>
                <a:schemeClr val="lt1"/>
              </a:solidFill>
              <a:latin typeface="Arial"/>
              <a:ea typeface="Arial"/>
              <a:cs typeface="Arial"/>
              <a:sym typeface="Arial"/>
            </a:endParaRPr>
          </a:p>
        </p:txBody>
      </p:sp>
      <p:sp>
        <p:nvSpPr>
          <p:cNvPr id="2" name="CuadroTexto 1">
            <a:extLst>
              <a:ext uri="{FF2B5EF4-FFF2-40B4-BE49-F238E27FC236}">
                <a16:creationId xmlns:a16="http://schemas.microsoft.com/office/drawing/2014/main" id="{D3D7D951-20D6-56AD-8B08-BF770F26D508}"/>
              </a:ext>
            </a:extLst>
          </p:cNvPr>
          <p:cNvSpPr txBox="1"/>
          <p:nvPr/>
        </p:nvSpPr>
        <p:spPr>
          <a:xfrm>
            <a:off x="505713" y="967612"/>
            <a:ext cx="8132571" cy="4216539"/>
          </a:xfrm>
          <a:prstGeom prst="rect">
            <a:avLst/>
          </a:prstGeom>
          <a:noFill/>
        </p:spPr>
        <p:txBody>
          <a:bodyPr wrap="square" rtlCol="0">
            <a:spAutoFit/>
          </a:bodyPr>
          <a:lstStyle/>
          <a:p>
            <a:pPr marL="285750" indent="-285750" algn="just">
              <a:buFont typeface="Arial" panose="020B0604020202020204" pitchFamily="34" charset="0"/>
              <a:buChar char="•"/>
            </a:pPr>
            <a:r>
              <a:rPr lang="es-ES" sz="2000" dirty="0">
                <a:solidFill>
                  <a:schemeClr val="bg1"/>
                </a:solidFill>
              </a:rPr>
              <a:t>En noviembre 2026 nos someteremos a la autoevaluación de Calidad, con la finalidad de evidenciar cuales son nuestros nodos críticos para el tercer proceso de acreditación en Salud.</a:t>
            </a:r>
          </a:p>
          <a:p>
            <a:pPr marL="285750" indent="-285750" algn="just">
              <a:buFont typeface="Arial" panose="020B0604020202020204" pitchFamily="34" charset="0"/>
              <a:buChar char="•"/>
            </a:pPr>
            <a:endParaRPr lang="es-ES" sz="2000" dirty="0">
              <a:solidFill>
                <a:schemeClr val="bg1"/>
              </a:solidFill>
            </a:endParaRPr>
          </a:p>
          <a:p>
            <a:pPr marL="285750" indent="-285750" algn="just">
              <a:buFont typeface="Arial" panose="020B0604020202020204" pitchFamily="34" charset="0"/>
              <a:buChar char="•"/>
            </a:pPr>
            <a:r>
              <a:rPr lang="es-ES" sz="2000" dirty="0">
                <a:solidFill>
                  <a:schemeClr val="bg1"/>
                </a:solidFill>
              </a:rPr>
              <a:t>Cubrir brecha de RRHH profesional médico en Programa Cuidados Paliativos.</a:t>
            </a:r>
          </a:p>
          <a:p>
            <a:pPr marL="285750" indent="-285750" algn="just">
              <a:buFont typeface="Arial" panose="020B0604020202020204" pitchFamily="34" charset="0"/>
              <a:buChar char="•"/>
            </a:pPr>
            <a:endParaRPr lang="es-ES" sz="2000" dirty="0">
              <a:solidFill>
                <a:schemeClr val="bg1"/>
              </a:solidFill>
            </a:endParaRPr>
          </a:p>
          <a:p>
            <a:pPr marL="285750" indent="-285750" algn="just">
              <a:buFont typeface="Arial" panose="020B0604020202020204" pitchFamily="34" charset="0"/>
              <a:buChar char="•"/>
            </a:pPr>
            <a:r>
              <a:rPr lang="es-ES" sz="2000" dirty="0">
                <a:solidFill>
                  <a:schemeClr val="bg1"/>
                </a:solidFill>
              </a:rPr>
              <a:t>Alianza estratégica con la Comunidad.</a:t>
            </a:r>
          </a:p>
          <a:p>
            <a:pPr marL="285750" indent="-285750" algn="just">
              <a:buFont typeface="Arial" panose="020B0604020202020204" pitchFamily="34" charset="0"/>
              <a:buChar char="•"/>
            </a:pPr>
            <a:endParaRPr lang="es-ES" sz="2000" dirty="0">
              <a:solidFill>
                <a:schemeClr val="bg1"/>
              </a:solidFill>
            </a:endParaRPr>
          </a:p>
          <a:p>
            <a:pPr marL="285750" indent="-285750" algn="just">
              <a:buFont typeface="Arial" panose="020B0604020202020204" pitchFamily="34" charset="0"/>
              <a:buChar char="•"/>
            </a:pPr>
            <a:r>
              <a:rPr lang="es-ES" sz="2000" dirty="0">
                <a:solidFill>
                  <a:schemeClr val="bg1"/>
                </a:solidFill>
              </a:rPr>
              <a:t>Eficiencia Hospitalaria.</a:t>
            </a:r>
          </a:p>
          <a:p>
            <a:pPr marL="285750" indent="-285750" algn="just">
              <a:buFont typeface="Arial" panose="020B0604020202020204" pitchFamily="34" charset="0"/>
              <a:buChar char="•"/>
            </a:pPr>
            <a:endParaRPr lang="es-ES" sz="2000" dirty="0">
              <a:solidFill>
                <a:schemeClr val="bg1"/>
              </a:solidFill>
            </a:endParaRPr>
          </a:p>
          <a:p>
            <a:pPr marL="285750" indent="-285750" algn="just">
              <a:buFont typeface="Arial" panose="020B0604020202020204" pitchFamily="34" charset="0"/>
              <a:buChar char="•"/>
            </a:pPr>
            <a:r>
              <a:rPr lang="es-ES" sz="2000" dirty="0">
                <a:solidFill>
                  <a:schemeClr val="bg1"/>
                </a:solidFill>
              </a:rPr>
              <a:t>Disminuir el gasto en un 3%.</a:t>
            </a:r>
          </a:p>
          <a:p>
            <a:endParaRPr lang="es-ES" dirty="0"/>
          </a:p>
          <a:p>
            <a:endParaRPr lang="es-ES" dirty="0"/>
          </a:p>
        </p:txBody>
      </p:sp>
      <p:pic>
        <p:nvPicPr>
          <p:cNvPr id="18" name="Audio 17">
            <a:extLst>
              <a:ext uri="{FF2B5EF4-FFF2-40B4-BE49-F238E27FC236}">
                <a16:creationId xmlns:a16="http://schemas.microsoft.com/office/drawing/2014/main" id="{3494E07B-D8DB-E242-D0DC-1FA48BCEE5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820"/>
    </mc:Choice>
    <mc:Fallback>
      <p:transition spd="slow" advTm="70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pic>
        <p:nvPicPr>
          <p:cNvPr id="155" name="Google Shape;155;p32" title="Cierre PPT-2.png"/>
          <p:cNvPicPr preferRelativeResize="0"/>
          <p:nvPr/>
        </p:nvPicPr>
        <p:blipFill>
          <a:blip r:embed="rId5">
            <a:alphaModFix/>
          </a:blip>
          <a:stretch>
            <a:fillRect/>
          </a:stretch>
        </p:blipFill>
        <p:spPr>
          <a:xfrm>
            <a:off x="0" y="0"/>
            <a:ext cx="9143998" cy="5145582"/>
          </a:xfrm>
          <a:prstGeom prst="rect">
            <a:avLst/>
          </a:prstGeom>
          <a:noFill/>
          <a:ln>
            <a:noFill/>
          </a:ln>
        </p:spPr>
      </p:pic>
      <p:pic>
        <p:nvPicPr>
          <p:cNvPr id="4" name="Audio 3">
            <a:extLst>
              <a:ext uri="{FF2B5EF4-FFF2-40B4-BE49-F238E27FC236}">
                <a16:creationId xmlns:a16="http://schemas.microsoft.com/office/drawing/2014/main" id="{DEE08622-D69D-009C-9CDD-F59FF266A4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60"/>
    </mc:Choice>
    <mc:Fallback>
      <p:transition spd="slow" advTm="7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2129</TotalTime>
  <Words>2853</Words>
  <Application>Microsoft Macintosh PowerPoint</Application>
  <PresentationFormat>Presentación en pantalla (16:9)</PresentationFormat>
  <Paragraphs>239</Paragraphs>
  <Slides>28</Slides>
  <Notes>28</Notes>
  <HiddenSlides>0</HiddenSlides>
  <MMClips>27</MMClips>
  <ScaleCrop>false</ScaleCrop>
  <HeadingPairs>
    <vt:vector size="6" baseType="variant">
      <vt:variant>
        <vt:lpstr>Fuentes usadas</vt:lpstr>
      </vt:variant>
      <vt:variant>
        <vt:i4>4</vt:i4>
      </vt:variant>
      <vt:variant>
        <vt:lpstr>Tema</vt:lpstr>
      </vt:variant>
      <vt:variant>
        <vt:i4>2</vt:i4>
      </vt:variant>
      <vt:variant>
        <vt:lpstr>Títulos de diapositiva</vt:lpstr>
      </vt:variant>
      <vt:variant>
        <vt:i4>28</vt:i4>
      </vt:variant>
    </vt:vector>
  </HeadingPairs>
  <TitlesOfParts>
    <vt:vector size="34" baseType="lpstr">
      <vt:lpstr>Aptos Slab SemiBold</vt:lpstr>
      <vt:lpstr>Arial</vt:lpstr>
      <vt:lpstr>Calibri</vt:lpstr>
      <vt:lpstr>Verdana</vt:lpstr>
      <vt:lpstr>Simple Light</vt:lpstr>
      <vt:lpstr>Simple Light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Lenovo</dc:creator>
  <cp:lastModifiedBy>Amparo Cubillos</cp:lastModifiedBy>
  <cp:revision>15</cp:revision>
  <dcterms:modified xsi:type="dcterms:W3CDTF">2026-06-23T18:34:45Z</dcterms:modified>
</cp:coreProperties>
</file>